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61" r:id="rId4"/>
    <p:sldId id="301" r:id="rId5"/>
    <p:sldId id="308" r:id="rId6"/>
    <p:sldId id="259" r:id="rId7"/>
    <p:sldId id="307" r:id="rId8"/>
    <p:sldId id="260" r:id="rId9"/>
    <p:sldId id="258" r:id="rId10"/>
    <p:sldId id="310" r:id="rId11"/>
    <p:sldId id="262" r:id="rId12"/>
    <p:sldId id="302" r:id="rId13"/>
    <p:sldId id="264" r:id="rId14"/>
    <p:sldId id="269" r:id="rId15"/>
    <p:sldId id="270" r:id="rId16"/>
    <p:sldId id="303" r:id="rId17"/>
    <p:sldId id="271" r:id="rId18"/>
    <p:sldId id="285" r:id="rId19"/>
    <p:sldId id="272" r:id="rId20"/>
    <p:sldId id="312" r:id="rId21"/>
    <p:sldId id="311" r:id="rId22"/>
    <p:sldId id="273" r:id="rId23"/>
    <p:sldId id="265" r:id="rId24"/>
    <p:sldId id="314" r:id="rId25"/>
    <p:sldId id="304" r:id="rId26"/>
    <p:sldId id="288" r:id="rId27"/>
    <p:sldId id="298" r:id="rId28"/>
    <p:sldId id="290" r:id="rId29"/>
    <p:sldId id="267" r:id="rId30"/>
    <p:sldId id="316" r:id="rId31"/>
    <p:sldId id="315" r:id="rId32"/>
    <p:sldId id="283" r:id="rId33"/>
    <p:sldId id="286" r:id="rId34"/>
    <p:sldId id="317" r:id="rId35"/>
    <p:sldId id="313" r:id="rId36"/>
    <p:sldId id="305" r:id="rId37"/>
    <p:sldId id="292" r:id="rId38"/>
    <p:sldId id="293" r:id="rId39"/>
    <p:sldId id="294" r:id="rId40"/>
    <p:sldId id="299" r:id="rId41"/>
    <p:sldId id="306" r:id="rId42"/>
    <p:sldId id="295" r:id="rId43"/>
    <p:sldId id="300" r:id="rId44"/>
    <p:sldId id="318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4674"/>
  </p:normalViewPr>
  <p:slideViewPr>
    <p:cSldViewPr snapToGrid="0" snapToObjects="1">
      <p:cViewPr varScale="1">
        <p:scale>
          <a:sx n="140" d="100"/>
          <a:sy n="140" d="100"/>
        </p:scale>
        <p:origin x="32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447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F75210-3C66-FB42-A9D3-91B5A16240FE}" type="datetimeFigureOut">
              <a:rPr lang="fr-FR" smtClean="0"/>
              <a:t>22/10/2018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4A420-0356-4F4F-A150-3AE33495B7C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494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3739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3828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5314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7950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570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3097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0893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0029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167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3670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775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61482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2566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2011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2308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64030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18416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56284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96374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36086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48346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386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6742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6928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5155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978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92972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35039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9971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6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80791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4850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6955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7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82321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54728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77868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43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3876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142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5040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119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12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44A420-0356-4F4F-A150-3AE33495B7C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1168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hallengedata.ens.fr/fr/challenge/33/predisez_la_reponse_attendue.html" TargetMode="External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chliao.github.io/supervised/classification/2016/11/26/textclassifier-convolutional/" TargetMode="External"/><Relationship Id="rId5" Type="http://schemas.openxmlformats.org/officeDocument/2006/relationships/hyperlink" Target="https://arxiv.org/abs/1408.5882" TargetMode="External"/><Relationship Id="rId4" Type="http://schemas.openxmlformats.org/officeDocument/2006/relationships/hyperlink" Target="https://github.com/jhuu32/CES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326F-3D32-F447-9606-D111ACE51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COMPARATIVE STUDY TO SOLVE</a:t>
            </a:r>
            <a:br>
              <a:rPr lang="fr-FR" b="1" dirty="0"/>
            </a:br>
            <a:r>
              <a:rPr lang="fr-FR" b="1" dirty="0"/>
              <a:t>TEXT CATEGORIZATION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F6034-5FBD-AF47-BBCD-9192B5278B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CES Data SCIENCE 2017-2018</a:t>
            </a:r>
          </a:p>
          <a:p>
            <a:r>
              <a:rPr lang="fr-FR" dirty="0"/>
              <a:t>Jacques </a:t>
            </a:r>
            <a:r>
              <a:rPr lang="fr-FR" dirty="0" err="1"/>
              <a:t>DoaN</a:t>
            </a:r>
            <a:r>
              <a:rPr lang="fr-FR" dirty="0"/>
              <a:t> </a:t>
            </a:r>
            <a:r>
              <a:rPr lang="fr-FR" dirty="0" err="1"/>
              <a:t>huu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59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300CAB-C03B-41D2-81EB-BB7EF240E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64600"/>
            <a:ext cx="12192000" cy="10265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C8976C-2340-470D-B023-5BC1A7C6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statistics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E54A1-DFC3-4B15-94E7-11D271B0E9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fr-FR" dirty="0"/>
              <a:t>Drug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mostly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poorly</a:t>
            </a:r>
            <a:r>
              <a:rPr lang="fr-FR" dirty="0"/>
              <a:t> </a:t>
            </a:r>
            <a:r>
              <a:rPr lang="fr-FR" dirty="0" err="1"/>
              <a:t>present</a:t>
            </a:r>
            <a:endParaRPr lang="fr-FR" dirty="0"/>
          </a:p>
          <a:p>
            <a:pPr lvl="1"/>
            <a:r>
              <a:rPr lang="fr-FR" dirty="0" err="1"/>
              <a:t>Among</a:t>
            </a:r>
            <a:r>
              <a:rPr lang="fr-FR" dirty="0"/>
              <a:t> gold standard </a:t>
            </a:r>
            <a:r>
              <a:rPr lang="fr-FR" dirty="0" err="1"/>
              <a:t>entity</a:t>
            </a:r>
            <a:r>
              <a:rPr lang="fr-FR" dirty="0"/>
              <a:t>, time </a:t>
            </a:r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enough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considered</a:t>
            </a:r>
            <a:endParaRPr lang="fr-FR" dirty="0"/>
          </a:p>
          <a:p>
            <a:pPr lvl="1"/>
            <a:r>
              <a:rPr lang="fr-FR" dirty="0"/>
              <a:t>Interrogative </a:t>
            </a:r>
            <a:r>
              <a:rPr lang="fr-FR" dirty="0" err="1"/>
              <a:t>pronoun</a:t>
            </a:r>
            <a:r>
              <a:rPr lang="fr-FR" dirty="0"/>
              <a:t> </a:t>
            </a:r>
            <a:r>
              <a:rPr lang="fr-FR" dirty="0" err="1"/>
              <a:t>frequencies</a:t>
            </a:r>
            <a:r>
              <a:rPr lang="fr-FR" dirty="0"/>
              <a:t> are </a:t>
            </a:r>
            <a:r>
              <a:rPr lang="fr-FR" dirty="0" err="1"/>
              <a:t>imbalanced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6775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FFB0-F43C-E24D-84DE-0590FB9D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High </a:t>
            </a:r>
            <a:r>
              <a:rPr lang="fr-FR" b="1" dirty="0" err="1"/>
              <a:t>level</a:t>
            </a:r>
            <a:r>
              <a:rPr lang="fr-FR" b="1" dirty="0"/>
              <a:t> MODELING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0593E-D8A7-1F43-AC64-0B6D43758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Concrete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pipeline </a:t>
            </a:r>
            <a:r>
              <a:rPr lang="fr-FR" dirty="0" err="1"/>
              <a:t>implementationS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DD3BBE-87D8-4BC4-AE1A-8DFE1E3B1B8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77102" y="2924193"/>
            <a:ext cx="6645910" cy="469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7399DB-74B0-40DB-B59E-47CCD1E6110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381159" y="4493892"/>
            <a:ext cx="6645910" cy="144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45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66C1-1ABB-9E40-B93F-288C7010B5D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General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preprocessing</a:t>
            </a:r>
            <a:endParaRPr lang="fr-FR" dirty="0"/>
          </a:p>
          <a:p>
            <a:r>
              <a:rPr lang="fr-FR" dirty="0"/>
              <a:t>In practice, the annotation </a:t>
            </a:r>
            <a:r>
              <a:rPr lang="fr-FR" dirty="0" err="1"/>
              <a:t>step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underexploited</a:t>
            </a:r>
            <a:r>
              <a:rPr lang="fr-FR" dirty="0"/>
              <a:t> on </a:t>
            </a:r>
            <a:r>
              <a:rPr lang="fr-FR" dirty="0" err="1"/>
              <a:t>this</a:t>
            </a:r>
            <a:r>
              <a:rPr lang="fr-FR" dirty="0"/>
              <a:t> case </a:t>
            </a:r>
            <a:r>
              <a:rPr lang="fr-FR" dirty="0" err="1"/>
              <a:t>study</a:t>
            </a:r>
            <a:endParaRPr lang="fr-F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9FAE7E-200D-6140-9842-84121BA7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TEXT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8CC51B-F332-4201-B4C0-73D5E24C7AA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60414" y="3769566"/>
            <a:ext cx="7470546" cy="18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407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9903-7202-7440-8AC5-2FB459C3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spelling</a:t>
            </a:r>
            <a:r>
              <a:rPr lang="fr-FR" dirty="0"/>
              <a:t>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1C41-D4CA-664F-AD2C-8A0F98E7B3C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MisSpelled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blurs</a:t>
            </a:r>
            <a:r>
              <a:rPr lang="fr-FR" dirty="0"/>
              <a:t> sentence </a:t>
            </a:r>
            <a:r>
              <a:rPr lang="fr-FR" dirty="0" err="1"/>
              <a:t>meaning</a:t>
            </a:r>
            <a:endParaRPr lang="fr-FR" dirty="0"/>
          </a:p>
          <a:p>
            <a:r>
              <a:rPr lang="fr-FR" dirty="0"/>
              <a:t>Out of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are </a:t>
            </a:r>
            <a:r>
              <a:rPr lang="fr-FR" dirty="0" err="1"/>
              <a:t>considered</a:t>
            </a:r>
            <a:r>
              <a:rPr lang="fr-FR" dirty="0"/>
              <a:t> as </a:t>
            </a:r>
            <a:r>
              <a:rPr lang="fr-FR" dirty="0" err="1"/>
              <a:t>misspelled</a:t>
            </a:r>
            <a:endParaRPr lang="fr-FR" dirty="0"/>
          </a:p>
          <a:p>
            <a:pPr lvl="1"/>
            <a:r>
              <a:rPr lang="fr-FR" dirty="0"/>
              <a:t>Use </a:t>
            </a:r>
            <a:r>
              <a:rPr lang="fr-FR" dirty="0" err="1"/>
              <a:t>fasttext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endParaRPr lang="fr-FR" dirty="0"/>
          </a:p>
          <a:p>
            <a:pPr lvl="1"/>
            <a:r>
              <a:rPr lang="fr-FR" dirty="0"/>
              <a:t>USE custom </a:t>
            </a:r>
            <a:r>
              <a:rPr lang="fr-FR" dirty="0" err="1"/>
              <a:t>drug</a:t>
            </a:r>
            <a:r>
              <a:rPr lang="fr-FR" dirty="0"/>
              <a:t>/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as </a:t>
            </a:r>
            <a:r>
              <a:rPr lang="fr-FR" dirty="0" err="1"/>
              <a:t>reference</a:t>
            </a:r>
            <a:r>
              <a:rPr lang="fr-FR" dirty="0"/>
              <a:t> </a:t>
            </a:r>
            <a:r>
              <a:rPr lang="fr-FR" dirty="0" err="1"/>
              <a:t>too</a:t>
            </a:r>
            <a:endParaRPr lang="fr-FR" dirty="0"/>
          </a:p>
          <a:p>
            <a:pPr lvl="2"/>
            <a:r>
              <a:rPr lang="fr-FR" dirty="0" err="1"/>
              <a:t>Extracted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/>
              <a:t>ANSM</a:t>
            </a:r>
            <a:r>
              <a:rPr lang="fr-FR" dirty="0"/>
              <a:t> repository</a:t>
            </a:r>
          </a:p>
          <a:p>
            <a:r>
              <a:rPr lang="fr-FR" dirty="0"/>
              <a:t>Custom python code to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closest</a:t>
            </a:r>
            <a:r>
              <a:rPr lang="fr-FR" dirty="0"/>
              <a:t> </a:t>
            </a:r>
            <a:r>
              <a:rPr lang="fr-FR" dirty="0" err="1"/>
              <a:t>word</a:t>
            </a:r>
            <a:br>
              <a:rPr lang="fr-FR" dirty="0"/>
            </a:b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b="1" dirty="0" err="1"/>
              <a:t>levenshtein</a:t>
            </a:r>
            <a:r>
              <a:rPr lang="fr-FR" dirty="0"/>
              <a:t> distance point of </a:t>
            </a:r>
            <a:r>
              <a:rPr lang="fr-FR" dirty="0" err="1"/>
              <a:t>view</a:t>
            </a:r>
            <a:endParaRPr lang="fr-FR" dirty="0"/>
          </a:p>
          <a:p>
            <a:r>
              <a:rPr lang="en-US" dirty="0"/>
              <a:t>583 unfixed words over Initial 2108 unknown words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7A46D9-796B-43DF-B9C1-9CFF2703007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260189" y="3780152"/>
            <a:ext cx="3677285" cy="2163445"/>
          </a:xfrm>
          <a:prstGeom prst="rect">
            <a:avLst/>
          </a:prstGeom>
        </p:spPr>
      </p:pic>
      <p:pic>
        <p:nvPicPr>
          <p:cNvPr id="1028" name="Picture 4" descr="RÃ©sultat de recherche d'images pour &quot;blurry text obfuscation&quot;">
            <a:extLst>
              <a:ext uri="{FF2B5EF4-FFF2-40B4-BE49-F238E27FC236}">
                <a16:creationId xmlns:a16="http://schemas.microsoft.com/office/drawing/2014/main" id="{D29F6147-D607-407D-9714-75C211F61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212" y="2418080"/>
            <a:ext cx="3521262" cy="112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1861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4A3E-E8D5-AC42-B150-D8EECED4D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ANNOTATION/TAGGING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2B49-D771-D241-8B5B-67FF4060BF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814252"/>
          </a:xfrm>
        </p:spPr>
        <p:txBody>
          <a:bodyPr>
            <a:normAutofit fontScale="92500" lnSpcReduction="20000"/>
          </a:bodyPr>
          <a:lstStyle/>
          <a:p>
            <a:r>
              <a:rPr lang="fr-FR" b="1" dirty="0" err="1"/>
              <a:t>Named</a:t>
            </a:r>
            <a:r>
              <a:rPr lang="fr-FR" b="1" dirty="0"/>
              <a:t> </a:t>
            </a:r>
            <a:r>
              <a:rPr lang="fr-FR" b="1" dirty="0" err="1"/>
              <a:t>entity</a:t>
            </a:r>
            <a:r>
              <a:rPr lang="fr-FR" b="1" dirty="0"/>
              <a:t> recognition</a:t>
            </a:r>
          </a:p>
          <a:p>
            <a:pPr lvl="1"/>
            <a:r>
              <a:rPr lang="fr-FR" dirty="0"/>
              <a:t>Custom </a:t>
            </a:r>
            <a:r>
              <a:rPr lang="fr-FR" dirty="0" err="1"/>
              <a:t>regular</a:t>
            </a:r>
            <a:r>
              <a:rPr lang="fr-FR" dirty="0"/>
              <a:t> expressions (gold standard : time, interrogative </a:t>
            </a:r>
            <a:r>
              <a:rPr lang="fr-FR" dirty="0" err="1"/>
              <a:t>pronoun</a:t>
            </a:r>
            <a:r>
              <a:rPr lang="fr-FR" dirty="0"/>
              <a:t>, ….)</a:t>
            </a:r>
          </a:p>
          <a:p>
            <a:pPr lvl="1"/>
            <a:r>
              <a:rPr lang="fr-FR" dirty="0"/>
              <a:t>Domain </a:t>
            </a:r>
            <a:r>
              <a:rPr lang="fr-FR" dirty="0" err="1"/>
              <a:t>based</a:t>
            </a:r>
            <a:r>
              <a:rPr lang="fr-FR" dirty="0"/>
              <a:t> recognition of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and </a:t>
            </a:r>
            <a:r>
              <a:rPr lang="fr-FR" dirty="0" err="1"/>
              <a:t>ingredient</a:t>
            </a:r>
            <a:r>
              <a:rPr lang="fr-FR" dirty="0"/>
              <a:t> </a:t>
            </a:r>
            <a:r>
              <a:rPr lang="fr-FR" dirty="0" err="1"/>
              <a:t>entities</a:t>
            </a:r>
            <a:r>
              <a:rPr lang="fr-FR" dirty="0"/>
              <a:t> (</a:t>
            </a:r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)</a:t>
            </a:r>
          </a:p>
          <a:p>
            <a:r>
              <a:rPr lang="fr-FR" b="1" dirty="0"/>
              <a:t>Pos </a:t>
            </a:r>
            <a:r>
              <a:rPr lang="fr-FR" b="1" dirty="0" err="1"/>
              <a:t>tagging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r>
              <a:rPr lang="fr-FR" b="1" dirty="0" err="1"/>
              <a:t>Dependency</a:t>
            </a:r>
            <a:r>
              <a:rPr lang="fr-FR" b="1" dirty="0"/>
              <a:t> </a:t>
            </a:r>
            <a:r>
              <a:rPr lang="fr-FR" b="1" dirty="0" err="1"/>
              <a:t>parsing</a:t>
            </a:r>
            <a:endParaRPr lang="fr-FR" b="1" dirty="0"/>
          </a:p>
          <a:p>
            <a:pPr lvl="1"/>
            <a:r>
              <a:rPr lang="fr-FR" dirty="0"/>
              <a:t>Not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supposed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captured</a:t>
            </a:r>
            <a:r>
              <a:rPr lang="fr-FR" dirty="0"/>
              <a:t> by </a:t>
            </a:r>
            <a:r>
              <a:rPr lang="fr-FR" dirty="0" err="1"/>
              <a:t>sequence</a:t>
            </a:r>
            <a:r>
              <a:rPr lang="fr-FR" dirty="0"/>
              <a:t> modeling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In </a:t>
            </a:r>
            <a:r>
              <a:rPr lang="fr-FR" dirty="0" err="1"/>
              <a:t>general</a:t>
            </a:r>
            <a:r>
              <a:rPr lang="fr-FR" dirty="0"/>
              <a:t>, french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badly</a:t>
            </a:r>
            <a:r>
              <a:rPr lang="fr-FR" dirty="0"/>
              <a:t> </a:t>
            </a:r>
            <a:r>
              <a:rPr lang="fr-FR" dirty="0" err="1"/>
              <a:t>supported</a:t>
            </a:r>
            <a:r>
              <a:rPr lang="fr-FR" dirty="0"/>
              <a:t> by NLP packages </a:t>
            </a:r>
            <a:r>
              <a:rPr lang="fr-FR" dirty="0" err="1"/>
              <a:t>making</a:t>
            </a:r>
            <a:br>
              <a:rPr lang="fr-FR" dirty="0"/>
            </a:br>
            <a:r>
              <a:rPr lang="fr-FR" dirty="0"/>
              <a:t>TRICKY to LEVERAGE ABOVE ANNOTATIONS</a:t>
            </a:r>
          </a:p>
        </p:txBody>
      </p:sp>
    </p:spTree>
    <p:extLst>
      <p:ext uri="{BB962C8B-B14F-4D97-AF65-F5344CB8AC3E}">
        <p14:creationId xmlns:p14="http://schemas.microsoft.com/office/powerpoint/2010/main" val="2449432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2721-F291-4B4A-A37B-3CDC2835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cleansing</a:t>
            </a:r>
            <a:r>
              <a:rPr lang="fr-FR" dirty="0"/>
              <a:t> / </a:t>
            </a:r>
            <a:r>
              <a:rPr lang="fr-FR" dirty="0" err="1"/>
              <a:t>normalization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96768-BBED-4442-99E1-8DB3067DF2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size must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reduced</a:t>
            </a:r>
            <a:r>
              <a:rPr lang="fr-FR" dirty="0"/>
              <a:t>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workable</a:t>
            </a:r>
            <a:r>
              <a:rPr lang="fr-FR" dirty="0"/>
              <a:t> for machine</a:t>
            </a:r>
          </a:p>
          <a:p>
            <a:endParaRPr lang="fr-FR" dirty="0"/>
          </a:p>
          <a:p>
            <a:r>
              <a:rPr lang="fr-FR" b="1" dirty="0" err="1"/>
              <a:t>Stopwords</a:t>
            </a:r>
            <a:r>
              <a:rPr lang="fr-FR" dirty="0"/>
              <a:t> are </a:t>
            </a:r>
            <a:r>
              <a:rPr lang="fr-FR" dirty="0" err="1"/>
              <a:t>applied</a:t>
            </a:r>
            <a:r>
              <a:rPr lang="fr-FR" dirty="0"/>
              <a:t> to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/</a:t>
            </a:r>
            <a:r>
              <a:rPr lang="fr-FR" dirty="0" err="1"/>
              <a:t>frequent</a:t>
            </a:r>
            <a:r>
              <a:rPr lang="fr-FR" dirty="0"/>
              <a:t> </a:t>
            </a:r>
            <a:r>
              <a:rPr lang="fr-FR" dirty="0" err="1"/>
              <a:t>words</a:t>
            </a:r>
            <a:endParaRPr lang="fr-FR" dirty="0"/>
          </a:p>
          <a:p>
            <a:endParaRPr lang="fr-FR" dirty="0"/>
          </a:p>
          <a:p>
            <a:r>
              <a:rPr lang="fr-FR" b="1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to collapse </a:t>
            </a:r>
            <a:r>
              <a:rPr lang="fr-FR" dirty="0" err="1"/>
              <a:t>morphological</a:t>
            </a:r>
            <a:r>
              <a:rPr lang="fr-FR" dirty="0"/>
              <a:t> variants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root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eliminates</a:t>
            </a:r>
            <a:r>
              <a:rPr lang="fr-FR" dirty="0"/>
              <a:t> </a:t>
            </a:r>
            <a:r>
              <a:rPr lang="fr-FR" dirty="0" err="1"/>
              <a:t>irrelevant</a:t>
            </a:r>
            <a:r>
              <a:rPr lang="fr-FR" dirty="0"/>
              <a:t> </a:t>
            </a:r>
            <a:r>
              <a:rPr lang="fr-FR" dirty="0" err="1"/>
              <a:t>semantic</a:t>
            </a:r>
            <a:r>
              <a:rPr lang="fr-FR" dirty="0"/>
              <a:t> distance on </a:t>
            </a:r>
            <a:r>
              <a:rPr lang="fr-FR" dirty="0" err="1"/>
              <a:t>features</a:t>
            </a:r>
            <a:endParaRPr lang="fr-FR" dirty="0"/>
          </a:p>
          <a:p>
            <a:pPr lvl="1"/>
            <a:r>
              <a:rPr lang="fr-FR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INcompatible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embedding </a:t>
            </a:r>
            <a:r>
              <a:rPr lang="fr-FR" dirty="0" err="1"/>
              <a:t>whose</a:t>
            </a:r>
            <a:r>
              <a:rPr lang="fr-FR" dirty="0"/>
              <a:t>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stemmed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2950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4D71-B498-A54D-8465-717F5218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CLASSICAL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419D5-680D-5E4B-A10F-88E8518B188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ALL TECHNIQUES </a:t>
            </a:r>
            <a:r>
              <a:rPr lang="fr-FR" dirty="0" err="1"/>
              <a:t>which</a:t>
            </a:r>
            <a:r>
              <a:rPr lang="fr-FR" dirty="0"/>
              <a:t> are not </a:t>
            </a:r>
            <a:r>
              <a:rPr lang="fr-FR" dirty="0" err="1"/>
              <a:t>relying</a:t>
            </a:r>
            <a:r>
              <a:rPr lang="fr-FR" dirty="0"/>
              <a:t> on neural network</a:t>
            </a:r>
          </a:p>
          <a:p>
            <a:r>
              <a:rPr lang="fr-FR" dirty="0" err="1"/>
              <a:t>SVM,Gradient</a:t>
            </a:r>
            <a:r>
              <a:rPr lang="fr-FR" dirty="0"/>
              <a:t> </a:t>
            </a:r>
            <a:r>
              <a:rPr lang="fr-FR" dirty="0" err="1"/>
              <a:t>boosting</a:t>
            </a:r>
            <a:r>
              <a:rPr lang="fr-FR" dirty="0"/>
              <a:t>, </a:t>
            </a:r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markov</a:t>
            </a:r>
            <a:r>
              <a:rPr lang="fr-FR" dirty="0"/>
              <a:t> model, …</a:t>
            </a:r>
          </a:p>
        </p:txBody>
      </p:sp>
      <p:pic>
        <p:nvPicPr>
          <p:cNvPr id="3074" name="Picture 2" descr="RÃ©sultat de recherche d'images pour &quot;statistical inference text cloud&quot;">
            <a:extLst>
              <a:ext uri="{FF2B5EF4-FFF2-40B4-BE49-F238E27FC236}">
                <a16:creationId xmlns:a16="http://schemas.microsoft.com/office/drawing/2014/main" id="{FEBCF1BA-C85E-4BE9-A9E9-FBAA995D4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8006" y="2516267"/>
            <a:ext cx="3012881" cy="312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774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2725-D868-AA4A-AE4B-2B6DFECD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AD616-B899-9B48-B7CB-871250DC26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Hidden</a:t>
            </a:r>
            <a:r>
              <a:rPr lang="fr-FR" dirty="0"/>
              <a:t> </a:t>
            </a:r>
            <a:r>
              <a:rPr lang="fr-FR" dirty="0" err="1"/>
              <a:t>markov</a:t>
            </a:r>
            <a:r>
              <a:rPr lang="fr-FR" dirty="0"/>
              <a:t> model As </a:t>
            </a:r>
            <a:r>
              <a:rPr lang="fr-FR" dirty="0" err="1"/>
              <a:t>sequence</a:t>
            </a:r>
            <a:r>
              <a:rPr lang="fr-FR" dirty="0"/>
              <a:t> modeling </a:t>
            </a:r>
            <a:r>
              <a:rPr lang="fr-FR" dirty="0" err="1"/>
              <a:t>is</a:t>
            </a:r>
            <a:r>
              <a:rPr lang="fr-FR" dirty="0"/>
              <a:t> FULLY </a:t>
            </a:r>
            <a:r>
              <a:rPr lang="fr-FR" dirty="0" err="1"/>
              <a:t>suitable</a:t>
            </a:r>
            <a:r>
              <a:rPr lang="fr-FR" dirty="0"/>
              <a:t>  for NLP</a:t>
            </a:r>
          </a:p>
          <a:p>
            <a:pPr lvl="1"/>
            <a:r>
              <a:rPr lang="fr-FR" dirty="0"/>
              <a:t>BUT Few python </a:t>
            </a:r>
            <a:r>
              <a:rPr lang="fr-FR" dirty="0" err="1"/>
              <a:t>implementationS</a:t>
            </a:r>
            <a:r>
              <a:rPr lang="fr-FR" dirty="0"/>
              <a:t> (</a:t>
            </a:r>
            <a:r>
              <a:rPr lang="fr-FR" dirty="0" err="1"/>
              <a:t>hmms</a:t>
            </a:r>
            <a:r>
              <a:rPr lang="fr-FR" dirty="0"/>
              <a:t> 0.1) and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difficult</a:t>
            </a:r>
            <a:r>
              <a:rPr lang="fr-FR" dirty="0"/>
              <a:t> to exploit</a:t>
            </a:r>
          </a:p>
          <a:p>
            <a:r>
              <a:rPr lang="fr-FR" dirty="0" err="1"/>
              <a:t>Compensate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modeling </a:t>
            </a:r>
            <a:r>
              <a:rPr lang="fr-FR" dirty="0" err="1"/>
              <a:t>discarding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engineering</a:t>
            </a:r>
          </a:p>
          <a:p>
            <a:pPr lvl="1"/>
            <a:r>
              <a:rPr lang="fr-FR" dirty="0"/>
              <a:t>Count and distance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on KEY </a:t>
            </a:r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entities</a:t>
            </a:r>
            <a:endParaRPr lang="fr-FR" dirty="0"/>
          </a:p>
          <a:p>
            <a:pPr lvl="1"/>
            <a:r>
              <a:rPr lang="fr-FR" dirty="0"/>
              <a:t>topic </a:t>
            </a:r>
            <a:r>
              <a:rPr lang="fr-FR" dirty="0" err="1"/>
              <a:t>likelihood</a:t>
            </a:r>
            <a:r>
              <a:rPr lang="fr-FR" dirty="0"/>
              <a:t> </a:t>
            </a:r>
            <a:r>
              <a:rPr lang="fr-FR" dirty="0" err="1"/>
              <a:t>features</a:t>
            </a:r>
            <a:endParaRPr lang="fr-FR" dirty="0"/>
          </a:p>
          <a:p>
            <a:r>
              <a:rPr lang="fr-FR" dirty="0"/>
              <a:t>Select </a:t>
            </a:r>
            <a:r>
              <a:rPr lang="fr-FR" b="1" dirty="0" err="1"/>
              <a:t>xgboost</a:t>
            </a:r>
            <a:r>
              <a:rPr lang="fr-FR" dirty="0"/>
              <a:t> as the best </a:t>
            </a:r>
            <a:r>
              <a:rPr lang="fr-FR" dirty="0" err="1"/>
              <a:t>multi-purpose</a:t>
            </a:r>
            <a:r>
              <a:rPr lang="fr-FR" dirty="0"/>
              <a:t> Classifier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5284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C3DE-FB70-1747-81BA-908E8B4C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E07B-08D9-6946-BEF2-F800E138E0A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/>
              <a:t>TF-IDF</a:t>
            </a:r>
            <a:r>
              <a:rPr lang="fr-FR" dirty="0"/>
              <a:t> (</a:t>
            </a:r>
            <a:r>
              <a:rPr lang="fr-FR" dirty="0" err="1"/>
              <a:t>Term</a:t>
            </a:r>
            <a:r>
              <a:rPr lang="fr-FR" dirty="0"/>
              <a:t> </a:t>
            </a:r>
            <a:r>
              <a:rPr lang="fr-FR" dirty="0" err="1"/>
              <a:t>frequency</a:t>
            </a:r>
            <a:r>
              <a:rPr lang="fr-FR" dirty="0"/>
              <a:t> inverse document </a:t>
            </a:r>
            <a:r>
              <a:rPr lang="fr-FR" dirty="0" err="1"/>
              <a:t>frequency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represented</a:t>
            </a:r>
            <a:r>
              <a:rPr lang="fr-FR" dirty="0"/>
              <a:t> as a </a:t>
            </a:r>
            <a:r>
              <a:rPr lang="fr-FR" dirty="0" err="1"/>
              <a:t>numerical</a:t>
            </a:r>
            <a:r>
              <a:rPr lang="fr-FR" dirty="0"/>
              <a:t> vector in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pPr lvl="1"/>
            <a:r>
              <a:rPr lang="fr-FR" dirty="0"/>
              <a:t>Word </a:t>
            </a:r>
            <a:r>
              <a:rPr lang="fr-FR" dirty="0" err="1"/>
              <a:t>order</a:t>
            </a:r>
            <a:r>
              <a:rPr lang="fr-FR" dirty="0"/>
              <a:t> (</a:t>
            </a:r>
            <a:r>
              <a:rPr lang="fr-FR" dirty="0" err="1"/>
              <a:t>context</a:t>
            </a:r>
            <a:r>
              <a:rPr lang="fr-FR" dirty="0"/>
              <a:t>)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lost</a:t>
            </a:r>
            <a:endParaRPr lang="fr-FR" dirty="0"/>
          </a:p>
          <a:p>
            <a:pPr lvl="1"/>
            <a:r>
              <a:rPr lang="fr-FR" b="1" dirty="0"/>
              <a:t>Word co-occurrence </a:t>
            </a:r>
            <a:r>
              <a:rPr lang="fr-FR" b="1" dirty="0" err="1"/>
              <a:t>is</a:t>
            </a:r>
            <a:r>
              <a:rPr lang="fr-FR" b="1" dirty="0"/>
              <a:t> </a:t>
            </a:r>
            <a:r>
              <a:rPr lang="fr-FR" b="1" dirty="0" err="1"/>
              <a:t>caught</a:t>
            </a:r>
            <a:r>
              <a:rPr lang="fr-FR" b="1" dirty="0"/>
              <a:t> to </a:t>
            </a:r>
            <a:r>
              <a:rPr lang="fr-FR" b="1" dirty="0" err="1"/>
              <a:t>explain</a:t>
            </a:r>
            <a:r>
              <a:rPr lang="fr-FR" b="1" dirty="0"/>
              <a:t> </a:t>
            </a:r>
            <a:r>
              <a:rPr lang="fr-FR" b="1" dirty="0" err="1"/>
              <a:t>target</a:t>
            </a:r>
            <a:endParaRPr lang="fr-FR" b="1" dirty="0"/>
          </a:p>
          <a:p>
            <a:r>
              <a:rPr lang="fr-FR" b="1" dirty="0"/>
              <a:t>PCA</a:t>
            </a:r>
            <a:r>
              <a:rPr lang="fr-FR" dirty="0"/>
              <a:t> (principal component </a:t>
            </a:r>
            <a:r>
              <a:rPr lang="fr-FR" dirty="0" err="1"/>
              <a:t>analysis</a:t>
            </a:r>
            <a:r>
              <a:rPr lang="fr-FR" dirty="0"/>
              <a:t>) as fast </a:t>
            </a:r>
            <a:r>
              <a:rPr lang="fr-FR" dirty="0" err="1"/>
              <a:t>linear</a:t>
            </a:r>
            <a:r>
              <a:rPr lang="fr-FR" dirty="0"/>
              <a:t> dimension </a:t>
            </a:r>
            <a:r>
              <a:rPr lang="fr-FR" dirty="0" err="1"/>
              <a:t>reduction</a:t>
            </a:r>
            <a:endParaRPr lang="fr-FR" dirty="0"/>
          </a:p>
          <a:p>
            <a:pPr lvl="1"/>
            <a:r>
              <a:rPr lang="fr-FR" dirty="0"/>
              <a:t>300 </a:t>
            </a:r>
            <a:r>
              <a:rPr lang="fr-FR" dirty="0" err="1"/>
              <a:t>dimensional</a:t>
            </a:r>
            <a:r>
              <a:rPr lang="fr-FR" dirty="0"/>
              <a:t> output </a:t>
            </a:r>
            <a:r>
              <a:rPr lang="fr-FR" dirty="0" err="1"/>
              <a:t>space</a:t>
            </a:r>
            <a:r>
              <a:rPr lang="fr-FR" dirty="0"/>
              <a:t> </a:t>
            </a:r>
            <a:r>
              <a:rPr lang="fr-FR" dirty="0" err="1"/>
              <a:t>similarly</a:t>
            </a:r>
            <a:r>
              <a:rPr lang="fr-FR" dirty="0"/>
              <a:t> to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205561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EA85E-CBED-2940-A0C7-67C31E7F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AS </a:t>
            </a:r>
            <a:r>
              <a:rPr lang="fr-FR" dirty="0" err="1"/>
              <a:t>eXTRA</a:t>
            </a:r>
            <a:r>
              <a:rPr lang="fr-FR" dirty="0"/>
              <a:t>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8DDB-0651-B243-B1FF-6EEDD1369D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Basic </a:t>
            </a:r>
            <a:r>
              <a:rPr lang="fr-FR" dirty="0" err="1"/>
              <a:t>Statistics</a:t>
            </a:r>
            <a:r>
              <a:rPr lang="fr-FR" dirty="0"/>
              <a:t> on </a:t>
            </a:r>
            <a:r>
              <a:rPr lang="fr-FR" b="1" dirty="0" err="1"/>
              <a:t>text</a:t>
            </a:r>
            <a:r>
              <a:rPr lang="fr-FR" b="1" dirty="0"/>
              <a:t> </a:t>
            </a:r>
            <a:r>
              <a:rPr lang="fr-FR" b="1" dirty="0" err="1"/>
              <a:t>anatomy</a:t>
            </a:r>
            <a:endParaRPr lang="fr-FR" dirty="0"/>
          </a:p>
          <a:p>
            <a:pPr lvl="1"/>
            <a:r>
              <a:rPr lang="fr-FR" dirty="0"/>
              <a:t>Word count, sentence count, …</a:t>
            </a:r>
          </a:p>
          <a:p>
            <a:r>
              <a:rPr lang="fr-FR" dirty="0" err="1"/>
              <a:t>statistics</a:t>
            </a:r>
            <a:r>
              <a:rPr lang="fr-FR" dirty="0"/>
              <a:t> on </a:t>
            </a:r>
            <a:r>
              <a:rPr lang="fr-FR" b="1" dirty="0" err="1"/>
              <a:t>named</a:t>
            </a:r>
            <a:r>
              <a:rPr lang="fr-FR" b="1" dirty="0"/>
              <a:t> </a:t>
            </a:r>
            <a:r>
              <a:rPr lang="fr-FR" b="1" dirty="0" err="1"/>
              <a:t>entities</a:t>
            </a:r>
            <a:endParaRPr lang="fr-FR" dirty="0"/>
          </a:p>
          <a:p>
            <a:pPr lvl="1"/>
            <a:r>
              <a:rPr lang="fr-FR" dirty="0" err="1"/>
              <a:t>Named</a:t>
            </a:r>
            <a:r>
              <a:rPr lang="fr-FR" dirty="0"/>
              <a:t> </a:t>
            </a:r>
            <a:r>
              <a:rPr lang="fr-FR" dirty="0" err="1"/>
              <a:t>entities</a:t>
            </a:r>
            <a:r>
              <a:rPr lang="fr-FR" dirty="0"/>
              <a:t> are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or </a:t>
            </a:r>
            <a:r>
              <a:rPr lang="fr-FR" dirty="0" err="1"/>
              <a:t>thanks</a:t>
            </a:r>
            <a:r>
              <a:rPr lang="fr-FR" dirty="0"/>
              <a:t> to custom </a:t>
            </a:r>
            <a:r>
              <a:rPr lang="fr-FR" dirty="0" err="1"/>
              <a:t>regular</a:t>
            </a:r>
            <a:r>
              <a:rPr lang="fr-FR" dirty="0"/>
              <a:t> expressions</a:t>
            </a:r>
          </a:p>
          <a:p>
            <a:pPr lvl="1"/>
            <a:r>
              <a:rPr lang="fr-FR" b="1" dirty="0"/>
              <a:t>Count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(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, time, </a:t>
            </a:r>
            <a:r>
              <a:rPr lang="fr-FR" dirty="0" err="1"/>
              <a:t>quantity</a:t>
            </a:r>
            <a:r>
              <a:rPr lang="fr-FR" dirty="0"/>
              <a:t>, …)</a:t>
            </a:r>
          </a:p>
          <a:p>
            <a:pPr lvl="1"/>
            <a:r>
              <a:rPr lang="fr-FR" b="1" dirty="0"/>
              <a:t>distant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(</a:t>
            </a:r>
            <a:r>
              <a:rPr lang="fr-FR" dirty="0" err="1"/>
              <a:t>word</a:t>
            </a:r>
            <a:r>
              <a:rPr lang="fr-FR" dirty="0"/>
              <a:t> distance </a:t>
            </a:r>
            <a:r>
              <a:rPr lang="fr-FR" dirty="0" err="1"/>
              <a:t>between</a:t>
            </a:r>
            <a:r>
              <a:rPr lang="fr-FR" dirty="0"/>
              <a:t> 2 </a:t>
            </a:r>
            <a:r>
              <a:rPr lang="fr-FR" dirty="0" err="1"/>
              <a:t>entities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It captures the relative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order</a:t>
            </a:r>
            <a:r>
              <a:rPr lang="fr-FR" dirty="0"/>
              <a:t> on key </a:t>
            </a:r>
            <a:r>
              <a:rPr lang="fr-FR" dirty="0" err="1"/>
              <a:t>entities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6D6270-6CCA-4687-92C0-D5CB6603A0B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5781" y="5368922"/>
            <a:ext cx="6645910" cy="11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86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1FE67-A28C-5946-8FD8-B4EB437A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993E-305E-F14A-9E88-59F2C12A46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64988"/>
            <a:ext cx="10363826" cy="3826212"/>
          </a:xfrm>
        </p:spPr>
        <p:txBody>
          <a:bodyPr>
            <a:normAutofit/>
          </a:bodyPr>
          <a:lstStyle/>
          <a:p>
            <a:r>
              <a:rPr lang="fr-FR" dirty="0"/>
              <a:t>DEEP </a:t>
            </a:r>
            <a:r>
              <a:rPr lang="fr-FR" dirty="0" err="1"/>
              <a:t>LEARning</a:t>
            </a:r>
            <a:r>
              <a:rPr lang="fr-FR" dirty="0"/>
              <a:t> OVERTAKES CLASSICAL TECHNIQUES in </a:t>
            </a:r>
            <a:r>
              <a:rPr lang="fr-FR" dirty="0" err="1"/>
              <a:t>nLP</a:t>
            </a:r>
            <a:r>
              <a:rPr lang="fr-FR" dirty="0"/>
              <a:t> </a:t>
            </a:r>
            <a:r>
              <a:rPr lang="fr-FR" dirty="0" err="1"/>
              <a:t>domain</a:t>
            </a:r>
            <a:endParaRPr lang="fr-FR" dirty="0"/>
          </a:p>
          <a:p>
            <a:r>
              <a:rPr lang="fr-FR" dirty="0" err="1"/>
              <a:t>comparE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vs </a:t>
            </a:r>
            <a:r>
              <a:rPr lang="fr-FR" dirty="0" err="1"/>
              <a:t>classical</a:t>
            </a:r>
            <a:r>
              <a:rPr lang="fr-FR" dirty="0"/>
              <a:t> techniques to </a:t>
            </a:r>
            <a:r>
              <a:rPr lang="fr-FR" dirty="0" err="1"/>
              <a:t>tackLe</a:t>
            </a:r>
            <a:r>
              <a:rPr lang="fr-FR" dirty="0"/>
              <a:t> a </a:t>
            </a:r>
            <a:r>
              <a:rPr lang="fr-FR" dirty="0" err="1"/>
              <a:t>REaL</a:t>
            </a:r>
            <a:r>
              <a:rPr lang="fr-FR" dirty="0"/>
              <a:t> LIFE  NLP </a:t>
            </a:r>
            <a:r>
              <a:rPr lang="fr-FR" dirty="0" err="1"/>
              <a:t>Problem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  <a:p>
            <a:pPr lvl="1"/>
            <a:r>
              <a:rPr lang="fr-FR" dirty="0"/>
              <a:t>TOOLING</a:t>
            </a:r>
          </a:p>
          <a:p>
            <a:pPr lvl="1"/>
            <a:r>
              <a:rPr lang="fr-FR" dirty="0"/>
              <a:t>SUSTAINABILITY</a:t>
            </a:r>
          </a:p>
          <a:p>
            <a:r>
              <a:rPr lang="fr-FR" dirty="0"/>
              <a:t>POSOS startup data challenge</a:t>
            </a:r>
          </a:p>
          <a:p>
            <a:pPr lvl="1"/>
            <a:r>
              <a:rPr lang="fr-FR" dirty="0" err="1"/>
              <a:t>Categorize</a:t>
            </a:r>
            <a:r>
              <a:rPr lang="fr-FR" dirty="0"/>
              <a:t> TEXTS RELATED TO </a:t>
            </a:r>
            <a:r>
              <a:rPr lang="fr-FR" dirty="0" err="1"/>
              <a:t>QUEStion</a:t>
            </a:r>
            <a:r>
              <a:rPr lang="fr-FR" dirty="0"/>
              <a:t> on DRUG INTO 51 CLASSES</a:t>
            </a:r>
          </a:p>
          <a:p>
            <a:pPr lvl="1"/>
            <a:r>
              <a:rPr lang="fr-FR" dirty="0"/>
              <a:t>Few </a:t>
            </a:r>
            <a:r>
              <a:rPr lang="fr-FR" dirty="0" err="1"/>
              <a:t>samples</a:t>
            </a:r>
            <a:r>
              <a:rPr lang="fr-FR" dirty="0"/>
              <a:t>, MANY MISSPELLINGS, </a:t>
            </a:r>
            <a:r>
              <a:rPr lang="fr-FR" dirty="0" err="1"/>
              <a:t>familiar</a:t>
            </a:r>
            <a:r>
              <a:rPr lang="fr-FR" dirty="0"/>
              <a:t> </a:t>
            </a:r>
            <a:r>
              <a:rPr lang="fr-FR" dirty="0" err="1"/>
              <a:t>writing</a:t>
            </a:r>
            <a:r>
              <a:rPr lang="fr-FR" dirty="0"/>
              <a:t> style,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vocabulary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2444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E2A5-7B5A-4F20-BD6D-8DB6D193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Topic </a:t>
            </a:r>
            <a:r>
              <a:rPr lang="fr-FR" dirty="0" err="1"/>
              <a:t>likelihood</a:t>
            </a:r>
            <a:r>
              <a:rPr lang="fr-FR" dirty="0"/>
              <a:t> </a:t>
            </a:r>
            <a:r>
              <a:rPr lang="fr-FR" dirty="0" err="1"/>
              <a:t>feature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C9A89-A020-4C35-BD03-6FE0309A8B6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Extract</a:t>
            </a:r>
            <a:r>
              <a:rPr lang="fr-FR" dirty="0"/>
              <a:t> 50 topics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nmf</a:t>
            </a:r>
            <a:r>
              <a:rPr lang="fr-FR" dirty="0"/>
              <a:t> </a:t>
            </a:r>
            <a:r>
              <a:rPr lang="fr-FR" dirty="0" err="1"/>
              <a:t>algorithm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Expect</a:t>
            </a:r>
            <a:r>
              <a:rPr lang="fr-FR" dirty="0"/>
              <a:t> topic matches label </a:t>
            </a:r>
            <a:r>
              <a:rPr lang="fr-FR" dirty="0" err="1"/>
              <a:t>with</a:t>
            </a:r>
            <a:r>
              <a:rPr lang="fr-FR" dirty="0"/>
              <a:t> HIGH </a:t>
            </a:r>
            <a:r>
              <a:rPr lang="fr-FR" dirty="0" err="1"/>
              <a:t>correlation</a:t>
            </a:r>
            <a:endParaRPr lang="fr-FR" dirty="0"/>
          </a:p>
          <a:p>
            <a:r>
              <a:rPr lang="fr-FR" dirty="0" err="1"/>
              <a:t>Compute</a:t>
            </a:r>
            <a:r>
              <a:rPr lang="fr-FR" dirty="0"/>
              <a:t> the </a:t>
            </a:r>
            <a:r>
              <a:rPr lang="fr-FR" dirty="0" err="1"/>
              <a:t>probability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the topic as</a:t>
            </a:r>
          </a:p>
          <a:p>
            <a:pPr lvl="1"/>
            <a:r>
              <a:rPr lang="fr-FR" sz="1600" dirty="0"/>
              <a:t>P (TOPIC |TEXT) = </a:t>
            </a:r>
            <a:r>
              <a:rPr lang="fr-FR" sz="1600" dirty="0" err="1"/>
              <a:t>intersect_count</a:t>
            </a:r>
            <a:r>
              <a:rPr lang="fr-FR" sz="1600" dirty="0"/>
              <a:t>(WORDS(TEXT), </a:t>
            </a:r>
            <a:r>
              <a:rPr lang="fr-FR" sz="1600" dirty="0" err="1"/>
              <a:t>topic_components</a:t>
            </a:r>
            <a:r>
              <a:rPr lang="fr-FR" sz="1600" dirty="0"/>
              <a:t>)/ Count (</a:t>
            </a:r>
            <a:r>
              <a:rPr lang="fr-FR" sz="1600" dirty="0" err="1"/>
              <a:t>topic_components</a:t>
            </a:r>
            <a:r>
              <a:rPr lang="fr-FR" sz="16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D1635-5E14-4431-9C43-7AF7A5B6ADD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13880" y="4694515"/>
            <a:ext cx="6569513" cy="14862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32A3DC-4FF9-44D7-84C8-06C1AC212C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801" y="1828800"/>
            <a:ext cx="5329473" cy="12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173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EA48-75D8-4E14-8A44-77240719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Classical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pipeline </a:t>
            </a:r>
            <a:r>
              <a:rPr lang="fr-FR" dirty="0" err="1"/>
              <a:t>overview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A1EC00-AF06-42C7-A6B0-BDF5DE6F72F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16897" y="2020719"/>
            <a:ext cx="5679233" cy="470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054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2408-AE1C-E645-BCC8-E26B43429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054A0-B478-364F-8CCB-E0733E9BB0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Focus on SMALL SUBSET OF instrumental hyper parameters</a:t>
            </a:r>
          </a:p>
          <a:p>
            <a:pPr lvl="1"/>
            <a:r>
              <a:rPr lang="en-US" dirty="0" err="1"/>
              <a:t>max_depth</a:t>
            </a:r>
            <a:endParaRPr lang="en-US" dirty="0"/>
          </a:p>
          <a:p>
            <a:pPr lvl="1"/>
            <a:r>
              <a:rPr lang="en-US" dirty="0" err="1"/>
              <a:t>min_child_weight</a:t>
            </a:r>
            <a:endParaRPr lang="en-US" dirty="0"/>
          </a:p>
          <a:p>
            <a:pPr lvl="1"/>
            <a:r>
              <a:rPr lang="en-US" dirty="0" err="1"/>
              <a:t>n_estimators</a:t>
            </a:r>
            <a:endParaRPr lang="en-US" dirty="0"/>
          </a:p>
          <a:p>
            <a:pPr lvl="1"/>
            <a:r>
              <a:rPr lang="en-US" dirty="0" err="1"/>
              <a:t>learning_rate</a:t>
            </a:r>
            <a:r>
              <a:rPr lang="en-US" dirty="0"/>
              <a:t> (eta)</a:t>
            </a:r>
          </a:p>
          <a:p>
            <a:r>
              <a:rPr lang="fr-FR" dirty="0" err="1"/>
              <a:t>They</a:t>
            </a:r>
            <a:r>
              <a:rPr lang="fr-FR" dirty="0"/>
              <a:t> are ‘</a:t>
            </a:r>
            <a:r>
              <a:rPr lang="fr-FR" b="1" dirty="0" err="1"/>
              <a:t>grid-searched</a:t>
            </a:r>
            <a:r>
              <a:rPr lang="fr-FR" dirty="0"/>
              <a:t>’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/>
              <a:t>Cross </a:t>
            </a:r>
            <a:r>
              <a:rPr lang="fr-FR" b="1" dirty="0" err="1"/>
              <a:t>validated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 to </a:t>
            </a:r>
            <a:r>
              <a:rPr lang="fr-FR" dirty="0" err="1"/>
              <a:t>find</a:t>
            </a:r>
            <a:r>
              <a:rPr lang="fr-FR" dirty="0"/>
              <a:t> the optimal values</a:t>
            </a:r>
          </a:p>
          <a:p>
            <a:r>
              <a:rPr lang="fr-FR" dirty="0"/>
              <a:t>Even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gPU</a:t>
            </a:r>
            <a:r>
              <a:rPr lang="fr-FR" dirty="0"/>
              <a:t> </a:t>
            </a:r>
            <a:r>
              <a:rPr lang="fr-FR" dirty="0" err="1"/>
              <a:t>acceleration</a:t>
            </a:r>
            <a:r>
              <a:rPr lang="fr-FR" dirty="0"/>
              <a:t>,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slow</a:t>
            </a:r>
          </a:p>
          <a:p>
            <a:r>
              <a:rPr lang="fr-FR" dirty="0"/>
              <a:t>Once hyper-</a:t>
            </a:r>
            <a:r>
              <a:rPr lang="fr-FR" dirty="0" err="1"/>
              <a:t>parameters</a:t>
            </a:r>
            <a:r>
              <a:rPr lang="fr-FR" dirty="0"/>
              <a:t> are </a:t>
            </a:r>
            <a:r>
              <a:rPr lang="fr-FR" dirty="0" err="1"/>
              <a:t>fixed</a:t>
            </a:r>
            <a:r>
              <a:rPr lang="fr-FR" dirty="0"/>
              <a:t>, fit the model on the </a:t>
            </a:r>
            <a:r>
              <a:rPr lang="fr-FR" dirty="0" err="1"/>
              <a:t>whole</a:t>
            </a:r>
            <a:r>
              <a:rPr lang="fr-FR" dirty="0"/>
              <a:t> training set</a:t>
            </a:r>
          </a:p>
        </p:txBody>
      </p:sp>
    </p:spTree>
    <p:extLst>
      <p:ext uri="{BB962C8B-B14F-4D97-AF65-F5344CB8AC3E}">
        <p14:creationId xmlns:p14="http://schemas.microsoft.com/office/powerpoint/2010/main" val="4060551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5C5A7-13A7-5E40-8E55-526DC22D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22CCF-66BD-BD4A-B04D-1967435011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Poor </a:t>
            </a:r>
            <a:r>
              <a:rPr lang="fr-FR" dirty="0" err="1"/>
              <a:t>accuracy</a:t>
            </a:r>
            <a:r>
              <a:rPr lang="fr-FR" dirty="0"/>
              <a:t> on test SET</a:t>
            </a:r>
          </a:p>
          <a:p>
            <a:pPr lvl="1"/>
            <a:r>
              <a:rPr lang="en-US" b="1" dirty="0"/>
              <a:t>micro F1-score</a:t>
            </a:r>
            <a:r>
              <a:rPr lang="en-US" dirty="0"/>
              <a:t>    	macro F1-score		support</a:t>
            </a:r>
            <a:endParaRPr lang="fr-FR" dirty="0"/>
          </a:p>
          <a:p>
            <a:pPr lvl="1"/>
            <a:r>
              <a:rPr lang="en-US" dirty="0">
                <a:highlight>
                  <a:srgbClr val="FFFF00"/>
                </a:highlight>
              </a:rPr>
              <a:t>0.63</a:t>
            </a:r>
            <a:r>
              <a:rPr lang="en-US" dirty="0"/>
              <a:t> 		0.44      			1205</a:t>
            </a:r>
            <a:endParaRPr lang="fr-FR" dirty="0"/>
          </a:p>
          <a:p>
            <a:pPr lvl="1"/>
            <a:r>
              <a:rPr lang="fr-FR" dirty="0"/>
              <a:t>Micro Score </a:t>
            </a:r>
            <a:r>
              <a:rPr lang="fr-FR" dirty="0" err="1"/>
              <a:t>is</a:t>
            </a:r>
            <a:r>
              <a:rPr lang="fr-FR" dirty="0"/>
              <a:t> more </a:t>
            </a:r>
            <a:r>
              <a:rPr lang="fr-FR" dirty="0" err="1"/>
              <a:t>meaningful</a:t>
            </a:r>
            <a:r>
              <a:rPr lang="fr-FR" dirty="0"/>
              <a:t> for OUR CASE STUDY </a:t>
            </a:r>
            <a:r>
              <a:rPr lang="fr-FR" dirty="0" err="1"/>
              <a:t>with</a:t>
            </a:r>
            <a:r>
              <a:rPr lang="fr-FR" dirty="0"/>
              <a:t> label </a:t>
            </a:r>
            <a:r>
              <a:rPr lang="fr-FR" dirty="0" err="1"/>
              <a:t>imbalance</a:t>
            </a:r>
            <a:endParaRPr lang="fr-FR" dirty="0"/>
          </a:p>
          <a:p>
            <a:r>
              <a:rPr lang="fr-FR" dirty="0"/>
              <a:t>EXTRA </a:t>
            </a:r>
            <a:r>
              <a:rPr lang="fr-FR" dirty="0" err="1"/>
              <a:t>features</a:t>
            </a:r>
            <a:r>
              <a:rPr lang="fr-FR" dirty="0"/>
              <a:t> (at the </a:t>
            </a:r>
            <a:r>
              <a:rPr lang="fr-FR" dirty="0" err="1"/>
              <a:t>tail</a:t>
            </a:r>
            <a:r>
              <a:rPr lang="fr-FR" dirty="0"/>
              <a:t>) have </a:t>
            </a:r>
            <a:r>
              <a:rPr lang="fr-FR" dirty="0" err="1"/>
              <a:t>unexpectedly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explanatory</a:t>
            </a:r>
            <a:r>
              <a:rPr lang="fr-FR" dirty="0"/>
              <a:t>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503A9B-D909-49BD-8B8D-8E628372F33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16424" y="4618653"/>
            <a:ext cx="5223932" cy="207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229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3E768-FBF5-4005-8412-0FD64F7E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ambiguity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C4C7D-D975-4739-BFEA-3064E8E768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Confusion matrix shows high confusion </a:t>
            </a:r>
            <a:r>
              <a:rPr lang="fr-FR" dirty="0" err="1"/>
              <a:t>between</a:t>
            </a:r>
            <a:r>
              <a:rPr lang="fr-FR" dirty="0"/>
              <a:t> label 28 and 31</a:t>
            </a:r>
          </a:p>
          <a:p>
            <a:pPr lvl="1"/>
            <a:r>
              <a:rPr lang="fr-FR" dirty="0"/>
              <a:t>Label 28: </a:t>
            </a:r>
            <a:r>
              <a:rPr lang="fr-FR" dirty="0" err="1"/>
              <a:t>drug-disease</a:t>
            </a:r>
            <a:r>
              <a:rPr lang="fr-FR" dirty="0"/>
              <a:t> </a:t>
            </a:r>
            <a:r>
              <a:rPr lang="fr-FR" b="1" dirty="0" err="1"/>
              <a:t>contra</a:t>
            </a:r>
            <a:r>
              <a:rPr lang="fr-FR" dirty="0" err="1"/>
              <a:t>indication</a:t>
            </a:r>
            <a:endParaRPr lang="fr-FR" dirty="0"/>
          </a:p>
          <a:p>
            <a:pPr lvl="1"/>
            <a:r>
              <a:rPr lang="fr-FR" dirty="0"/>
              <a:t>Label 31: </a:t>
            </a:r>
            <a:r>
              <a:rPr lang="fr-FR" dirty="0" err="1"/>
              <a:t>drug-disease</a:t>
            </a:r>
            <a:r>
              <a:rPr lang="fr-FR" dirty="0"/>
              <a:t> indication</a:t>
            </a:r>
          </a:p>
          <a:p>
            <a:r>
              <a:rPr lang="fr-FR" dirty="0"/>
              <a:t>It </a:t>
            </a:r>
            <a:r>
              <a:rPr lang="fr-FR" dirty="0" err="1"/>
              <a:t>confirms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learner</a:t>
            </a:r>
            <a:r>
              <a:rPr lang="fr-FR" dirty="0"/>
              <a:t> </a:t>
            </a:r>
            <a:r>
              <a:rPr lang="fr-FR" dirty="0" err="1"/>
              <a:t>doesn’t</a:t>
            </a:r>
            <a:r>
              <a:rPr lang="fr-FR" dirty="0"/>
              <a:t> </a:t>
            </a:r>
            <a:r>
              <a:rPr lang="fr-FR" dirty="0" err="1"/>
              <a:t>grasp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(in </a:t>
            </a:r>
            <a:r>
              <a:rPr lang="fr-FR" dirty="0" err="1"/>
              <a:t>particular</a:t>
            </a:r>
            <a:r>
              <a:rPr lang="fr-FR" dirty="0"/>
              <a:t> the </a:t>
            </a:r>
            <a:r>
              <a:rPr lang="fr-FR" dirty="0" err="1"/>
              <a:t>negation</a:t>
            </a:r>
            <a:r>
              <a:rPr lang="fr-FR" dirty="0"/>
              <a:t> </a:t>
            </a:r>
            <a:r>
              <a:rPr lang="fr-FR" dirty="0" err="1"/>
              <a:t>here</a:t>
            </a:r>
            <a:r>
              <a:rPr lang="fr-FR" dirty="0"/>
              <a:t>)</a:t>
            </a:r>
            <a:br>
              <a:rPr lang="fr-FR" dirty="0"/>
            </a:br>
            <a:r>
              <a:rPr lang="fr-FR" dirty="0"/>
              <a:t>and </a:t>
            </a:r>
            <a:r>
              <a:rPr lang="fr-FR" dirty="0" err="1"/>
              <a:t>operates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on </a:t>
            </a:r>
            <a:r>
              <a:rPr lang="fr-FR" dirty="0" err="1"/>
              <a:t>word</a:t>
            </a:r>
            <a:r>
              <a:rPr lang="fr-FR" dirty="0"/>
              <a:t> co-occurrence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AA9EC1-D3B0-4266-B75F-5197D6E0235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415868" y="4202883"/>
            <a:ext cx="4536645" cy="237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1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D137-E96B-5343-A133-7FCE5F58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D3F2-21B1-9945-B0BF-CD3F5E4EFF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All-In-one modeling </a:t>
            </a:r>
            <a:r>
              <a:rPr lang="fr-FR" dirty="0" err="1"/>
              <a:t>inspired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brain</a:t>
            </a:r>
            <a:r>
              <a:rPr lang="fr-FR" dirty="0"/>
              <a:t> architecture</a:t>
            </a:r>
            <a:br>
              <a:rPr lang="fr-FR" dirty="0"/>
            </a:br>
            <a:endParaRPr lang="fr-FR" dirty="0"/>
          </a:p>
        </p:txBody>
      </p:sp>
      <p:pic>
        <p:nvPicPr>
          <p:cNvPr id="2050" name="Picture 2" descr="RÃ©sultat de recherche d'images pour &quot;deep learning&quot;">
            <a:extLst>
              <a:ext uri="{FF2B5EF4-FFF2-40B4-BE49-F238E27FC236}">
                <a16:creationId xmlns:a16="http://schemas.microsoft.com/office/drawing/2014/main" id="{A62027A3-CAD6-44AC-B680-6BEAAD41E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362" y="3147052"/>
            <a:ext cx="4701835" cy="253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0946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F762-B3FF-3D43-A724-301C644D5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NN </a:t>
            </a:r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71834-2CB6-5040-A9A5-C86D760DCB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/>
              <a:t>NN</a:t>
            </a:r>
            <a:r>
              <a:rPr lang="fr-FR" dirty="0"/>
              <a:t> (Neural network) </a:t>
            </a:r>
            <a:r>
              <a:rPr lang="fr-FR" dirty="0" err="1"/>
              <a:t>is</a:t>
            </a:r>
            <a:r>
              <a:rPr lang="fr-FR" dirty="0"/>
              <a:t> capable to model </a:t>
            </a:r>
            <a:r>
              <a:rPr lang="fr-FR" dirty="0" err="1"/>
              <a:t>sequence</a:t>
            </a:r>
            <a:endParaRPr lang="fr-FR" dirty="0"/>
          </a:p>
          <a:p>
            <a:r>
              <a:rPr lang="fr-FR" dirty="0"/>
              <a:t>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represented</a:t>
            </a:r>
            <a:r>
              <a:rPr lang="fr-FR" dirty="0"/>
              <a:t> as a M-gram structure of </a:t>
            </a:r>
            <a:r>
              <a:rPr lang="fr-FR" dirty="0" err="1"/>
              <a:t>words</a:t>
            </a:r>
            <a:r>
              <a:rPr lang="fr-FR" dirty="0"/>
              <a:t> (</a:t>
            </a:r>
            <a:r>
              <a:rPr lang="fr-FR" dirty="0" err="1"/>
              <a:t>padding</a:t>
            </a:r>
            <a:r>
              <a:rPr lang="fr-FR" dirty="0"/>
              <a:t>)</a:t>
            </a:r>
          </a:p>
          <a:p>
            <a:r>
              <a:rPr lang="fr-FR" dirty="0"/>
              <a:t>Word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itself</a:t>
            </a:r>
            <a:r>
              <a:rPr lang="fr-FR" dirty="0"/>
              <a:t> </a:t>
            </a:r>
            <a:r>
              <a:rPr lang="fr-FR" dirty="0" err="1"/>
              <a:t>vectorized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a </a:t>
            </a:r>
            <a:r>
              <a:rPr lang="fr-FR" dirty="0" err="1"/>
              <a:t>reduced</a:t>
            </a:r>
            <a:r>
              <a:rPr lang="fr-FR" dirty="0"/>
              <a:t> K-</a:t>
            </a:r>
            <a:r>
              <a:rPr lang="fr-FR" dirty="0" err="1"/>
              <a:t>dimensional</a:t>
            </a:r>
            <a:r>
              <a:rPr lang="fr-FR" dirty="0"/>
              <a:t> </a:t>
            </a:r>
            <a:r>
              <a:rPr lang="fr-FR" dirty="0" err="1"/>
              <a:t>numerical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pPr lvl="1"/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implemented</a:t>
            </a:r>
            <a:r>
              <a:rPr lang="fr-FR" dirty="0"/>
              <a:t> in a neural network </a:t>
            </a:r>
            <a:r>
              <a:rPr lang="fr-FR" dirty="0" err="1"/>
              <a:t>fashion</a:t>
            </a:r>
            <a:endParaRPr lang="fr-FR" dirty="0"/>
          </a:p>
          <a:p>
            <a:r>
              <a:rPr lang="fr-FR" dirty="0"/>
              <a:t>N Documents are </a:t>
            </a:r>
            <a:r>
              <a:rPr lang="fr-FR" dirty="0" err="1"/>
              <a:t>represented</a:t>
            </a:r>
            <a:r>
              <a:rPr lang="fr-FR" dirty="0"/>
              <a:t> as a </a:t>
            </a:r>
            <a:r>
              <a:rPr lang="fr-FR" dirty="0" err="1"/>
              <a:t>sparse</a:t>
            </a:r>
            <a:r>
              <a:rPr lang="fr-FR" dirty="0"/>
              <a:t> </a:t>
            </a:r>
            <a:r>
              <a:rPr lang="fr-FR" dirty="0" err="1"/>
              <a:t>N</a:t>
            </a:r>
            <a:r>
              <a:rPr lang="fr-FR" sz="1400" dirty="0" err="1"/>
              <a:t>x</a:t>
            </a:r>
            <a:r>
              <a:rPr lang="fr-FR" dirty="0" err="1"/>
              <a:t>K</a:t>
            </a:r>
            <a:r>
              <a:rPr lang="fr-FR" sz="1400" dirty="0" err="1"/>
              <a:t>x</a:t>
            </a:r>
            <a:r>
              <a:rPr lang="fr-FR" dirty="0" err="1"/>
              <a:t>M</a:t>
            </a:r>
            <a:r>
              <a:rPr lang="fr-FR" dirty="0"/>
              <a:t> </a:t>
            </a:r>
            <a:r>
              <a:rPr lang="fr-FR" dirty="0" err="1"/>
              <a:t>numerical</a:t>
            </a:r>
            <a:r>
              <a:rPr lang="fr-FR" dirty="0"/>
              <a:t> matrix</a:t>
            </a:r>
          </a:p>
          <a:p>
            <a:r>
              <a:rPr lang="fr-FR" dirty="0"/>
              <a:t>No </a:t>
            </a:r>
            <a:r>
              <a:rPr lang="fr-FR" dirty="0" err="1"/>
              <a:t>stemming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(incompatible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)</a:t>
            </a:r>
          </a:p>
          <a:p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nn</a:t>
            </a:r>
            <a:r>
              <a:rPr lang="fr-FR" dirty="0"/>
              <a:t> architectures are </a:t>
            </a:r>
            <a:r>
              <a:rPr lang="fr-FR" dirty="0" err="1"/>
              <a:t>tested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12057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BA6A-C369-5546-8937-B733BD2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BCD6D-B669-8447-A84C-90BEB13468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</a:t>
            </a:r>
            <a:r>
              <a:rPr lang="fr-FR" dirty="0" err="1"/>
              <a:t>projects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numerical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distance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semantic</a:t>
            </a:r>
            <a:r>
              <a:rPr lang="fr-FR" dirty="0"/>
              <a:t> </a:t>
            </a:r>
            <a:r>
              <a:rPr lang="fr-FR" dirty="0" err="1"/>
              <a:t>aware</a:t>
            </a:r>
            <a:endParaRPr lang="fr-FR" dirty="0"/>
          </a:p>
          <a:p>
            <a:r>
              <a:rPr lang="fr-FR" dirty="0" err="1"/>
              <a:t>Words</a:t>
            </a:r>
            <a:r>
              <a:rPr lang="fr-FR" dirty="0"/>
              <a:t> sharing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in </a:t>
            </a:r>
            <a:r>
              <a:rPr lang="fr-FR" dirty="0" err="1"/>
              <a:t>text</a:t>
            </a:r>
            <a:r>
              <a:rPr lang="fr-FR" dirty="0"/>
              <a:t> are </a:t>
            </a:r>
            <a:r>
              <a:rPr lang="fr-FR" dirty="0" err="1"/>
              <a:t>closer</a:t>
            </a:r>
            <a:r>
              <a:rPr lang="fr-FR" dirty="0"/>
              <a:t> in </a:t>
            </a:r>
            <a:r>
              <a:rPr lang="fr-FR" dirty="0" err="1"/>
              <a:t>such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powerful</a:t>
            </a:r>
            <a:r>
              <a:rPr lang="fr-FR" dirty="0"/>
              <a:t> NLP </a:t>
            </a:r>
            <a:r>
              <a:rPr lang="fr-FR" dirty="0" err="1"/>
              <a:t>vectorizer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learns</a:t>
            </a:r>
            <a:r>
              <a:rPr lang="fr-FR" dirty="0"/>
              <a:t> on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corpora</a:t>
            </a:r>
            <a:endParaRPr lang="fr-FR" dirty="0"/>
          </a:p>
          <a:p>
            <a:pPr lvl="1"/>
            <a:r>
              <a:rPr lang="fr-FR" dirty="0"/>
              <a:t>Domain </a:t>
            </a:r>
            <a:r>
              <a:rPr lang="fr-FR" dirty="0" err="1"/>
              <a:t>specific</a:t>
            </a:r>
            <a:r>
              <a:rPr lang="fr-FR" dirty="0"/>
              <a:t> corpus (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in </a:t>
            </a:r>
            <a:r>
              <a:rPr lang="fr-FR" dirty="0" err="1"/>
              <a:t>our</a:t>
            </a:r>
            <a:r>
              <a:rPr lang="fr-FR" dirty="0"/>
              <a:t> case </a:t>
            </a:r>
            <a:r>
              <a:rPr lang="fr-FR" dirty="0" err="1"/>
              <a:t>study</a:t>
            </a:r>
            <a:r>
              <a:rPr lang="fr-FR" dirty="0"/>
              <a:t>)</a:t>
            </a:r>
          </a:p>
          <a:p>
            <a:pPr lvl="2"/>
            <a:r>
              <a:rPr lang="fr-FR" dirty="0" err="1"/>
              <a:t>Keras</a:t>
            </a:r>
            <a:r>
              <a:rPr lang="fr-FR" dirty="0"/>
              <a:t> </a:t>
            </a:r>
            <a:r>
              <a:rPr lang="fr-FR" dirty="0" err="1"/>
              <a:t>provides</a:t>
            </a:r>
            <a:r>
              <a:rPr lang="fr-FR" dirty="0"/>
              <a:t> a </a:t>
            </a:r>
            <a:r>
              <a:rPr lang="fr-FR" dirty="0" err="1"/>
              <a:t>embedding</a:t>
            </a:r>
            <a:r>
              <a:rPr lang="fr-FR" dirty="0"/>
              <a:t> layer </a:t>
            </a:r>
            <a:r>
              <a:rPr lang="fr-FR" dirty="0" err="1"/>
              <a:t>wrapper</a:t>
            </a:r>
            <a:endParaRPr lang="fr-FR" dirty="0"/>
          </a:p>
          <a:p>
            <a:pPr lvl="1"/>
            <a:r>
              <a:rPr lang="fr-FR" dirty="0"/>
              <a:t>General </a:t>
            </a:r>
            <a:r>
              <a:rPr lang="fr-FR" dirty="0" err="1"/>
              <a:t>corpora</a:t>
            </a:r>
            <a:r>
              <a:rPr lang="fr-FR" dirty="0"/>
              <a:t> (</a:t>
            </a:r>
            <a:r>
              <a:rPr lang="fr-FR" dirty="0" err="1"/>
              <a:t>wikipediA</a:t>
            </a:r>
            <a:r>
              <a:rPr lang="fr-FR" dirty="0"/>
              <a:t>, …)</a:t>
            </a:r>
          </a:p>
          <a:p>
            <a:pPr lvl="2"/>
            <a:r>
              <a:rPr lang="fr-FR" dirty="0" err="1"/>
              <a:t>Fasttext</a:t>
            </a:r>
            <a:r>
              <a:rPr lang="fr-FR" dirty="0"/>
              <a:t> model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available</a:t>
            </a:r>
            <a:r>
              <a:rPr lang="fr-FR" dirty="0"/>
              <a:t> in french </a:t>
            </a:r>
            <a:r>
              <a:rPr lang="fr-FR" dirty="0" err="1"/>
              <a:t>language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65063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9D7F-910A-304F-AF56-63535A15B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 of </a:t>
            </a:r>
            <a:r>
              <a:rPr lang="fr-FR" dirty="0" err="1"/>
              <a:t>vocabulary</a:t>
            </a:r>
            <a:r>
              <a:rPr lang="fr-FR" dirty="0"/>
              <a:t>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8A8E0-1800-4748-B56C-D46698E5EF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limited</a:t>
            </a:r>
            <a:r>
              <a:rPr lang="fr-FR" dirty="0"/>
              <a:t> to the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learns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corpora</a:t>
            </a:r>
            <a:endParaRPr lang="fr-FR" dirty="0"/>
          </a:p>
          <a:p>
            <a:r>
              <a:rPr lang="fr-FR" dirty="0"/>
              <a:t>Common Out of </a:t>
            </a:r>
            <a:r>
              <a:rPr lang="fr-FR" dirty="0" err="1"/>
              <a:t>vocabulary</a:t>
            </a:r>
            <a:r>
              <a:rPr lang="fr-FR" dirty="0"/>
              <a:t> handling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vector</a:t>
            </a:r>
            <a:endParaRPr lang="fr-FR" dirty="0"/>
          </a:p>
          <a:p>
            <a:r>
              <a:rPr lang="fr-FR" dirty="0"/>
              <a:t>One </a:t>
            </a:r>
            <a:r>
              <a:rPr lang="fr-FR" dirty="0" err="1"/>
              <a:t>novel</a:t>
            </a:r>
            <a:r>
              <a:rPr lang="fr-FR" dirty="0"/>
              <a:t> alternative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generate</a:t>
            </a:r>
            <a:r>
              <a:rPr lang="fr-FR" dirty="0"/>
              <a:t> a </a:t>
            </a:r>
            <a:r>
              <a:rPr lang="fr-FR" dirty="0" err="1"/>
              <a:t>vector</a:t>
            </a:r>
            <a:r>
              <a:rPr lang="fr-FR" dirty="0"/>
              <a:t> close to the </a:t>
            </a:r>
            <a:r>
              <a:rPr lang="fr-FR" dirty="0" err="1"/>
              <a:t>vector</a:t>
            </a:r>
            <a:r>
              <a:rPr lang="fr-FR" dirty="0"/>
              <a:t> </a:t>
            </a:r>
            <a:r>
              <a:rPr lang="fr-FR" dirty="0" err="1"/>
              <a:t>representing</a:t>
            </a:r>
            <a:r>
              <a:rPr lang="fr-FR" dirty="0"/>
              <a:t> the </a:t>
            </a:r>
            <a:r>
              <a:rPr lang="fr-FR" b="1" dirty="0" err="1"/>
              <a:t>hypernym</a:t>
            </a:r>
            <a:r>
              <a:rPr lang="fr-FR" b="1" dirty="0"/>
              <a:t>/</a:t>
            </a:r>
            <a:r>
              <a:rPr lang="fr-FR" b="1" dirty="0" err="1"/>
              <a:t>entity</a:t>
            </a:r>
            <a:r>
              <a:rPr lang="fr-FR" dirty="0"/>
              <a:t> of the </a:t>
            </a:r>
            <a:r>
              <a:rPr lang="fr-FR" dirty="0" err="1"/>
              <a:t>unknown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plus a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stochastic</a:t>
            </a:r>
            <a:r>
              <a:rPr lang="fr-FR" dirty="0"/>
              <a:t> variation</a:t>
            </a:r>
          </a:p>
          <a:p>
            <a:pPr lvl="1"/>
            <a:r>
              <a:rPr lang="fr-FR" dirty="0" err="1"/>
              <a:t>Entity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usually</a:t>
            </a:r>
            <a:r>
              <a:rPr lang="fr-FR" dirty="0"/>
              <a:t> part of the </a:t>
            </a:r>
            <a:r>
              <a:rPr lang="fr-FR" dirty="0" err="1"/>
              <a:t>embedding</a:t>
            </a:r>
            <a:r>
              <a:rPr lang="fr-FR" dirty="0"/>
              <a:t> </a:t>
            </a:r>
            <a:r>
              <a:rPr lang="fr-FR" dirty="0" err="1"/>
              <a:t>vocabulary</a:t>
            </a:r>
            <a:endParaRPr lang="fr-FR" dirty="0"/>
          </a:p>
          <a:p>
            <a:pPr lvl="1"/>
            <a:r>
              <a:rPr lang="fr-FR" dirty="0"/>
              <a:t>Small variation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generator</a:t>
            </a:r>
            <a:r>
              <a:rPr lang="fr-FR" dirty="0"/>
              <a:t> </a:t>
            </a:r>
            <a:r>
              <a:rPr lang="fr-FR" dirty="0" err="1"/>
              <a:t>taking</a:t>
            </a:r>
            <a:r>
              <a:rPr lang="fr-FR" dirty="0"/>
              <a:t> the </a:t>
            </a:r>
            <a:r>
              <a:rPr lang="fr-FR" dirty="0" err="1"/>
              <a:t>word</a:t>
            </a:r>
            <a:r>
              <a:rPr lang="fr-FR" dirty="0"/>
              <a:t> as </a:t>
            </a:r>
            <a:r>
              <a:rPr lang="fr-FR" dirty="0" err="1"/>
              <a:t>seed</a:t>
            </a:r>
            <a:endParaRPr lang="fr-FR" dirty="0"/>
          </a:p>
          <a:p>
            <a:pPr lvl="1"/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typically</a:t>
            </a:r>
            <a:r>
              <a:rPr lang="fr-FR" dirty="0"/>
              <a:t> </a:t>
            </a:r>
            <a:r>
              <a:rPr lang="fr-FR" dirty="0" err="1"/>
              <a:t>appLicable</a:t>
            </a:r>
            <a:r>
              <a:rPr lang="fr-FR" dirty="0"/>
              <a:t> TO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product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and </a:t>
            </a:r>
            <a:r>
              <a:rPr lang="fr-FR" dirty="0" err="1"/>
              <a:t>ingredient</a:t>
            </a:r>
            <a:endParaRPr lang="fr-FR" dirty="0"/>
          </a:p>
          <a:p>
            <a:pPr lvl="2"/>
            <a:r>
              <a:rPr lang="fr-FR" dirty="0"/>
              <a:t> XANAX -&gt; </a:t>
            </a:r>
            <a:r>
              <a:rPr lang="fr-FR" dirty="0" err="1"/>
              <a:t>vector</a:t>
            </a:r>
            <a:r>
              <a:rPr lang="fr-FR" dirty="0"/>
              <a:t>(‘médicament’) + </a:t>
            </a:r>
            <a:r>
              <a:rPr lang="fr-FR" dirty="0" err="1"/>
              <a:t>small_random_vector</a:t>
            </a:r>
            <a:r>
              <a:rPr lang="fr-FR" dirty="0"/>
              <a:t>(SEED=Xanax)</a:t>
            </a:r>
          </a:p>
        </p:txBody>
      </p:sp>
    </p:spTree>
    <p:extLst>
      <p:ext uri="{BB962C8B-B14F-4D97-AF65-F5344CB8AC3E}">
        <p14:creationId xmlns:p14="http://schemas.microsoft.com/office/powerpoint/2010/main" val="1619901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D74-0673-8E4E-9D68-5C3D7128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candidates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0F63C-BDB8-D340-A1E4-2B7D569A5C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74716"/>
            <a:ext cx="10363826" cy="3816484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/>
              <a:t>Dense neural network</a:t>
            </a:r>
            <a:r>
              <a:rPr lang="fr-FR" dirty="0"/>
              <a:t> (</a:t>
            </a:r>
            <a:r>
              <a:rPr lang="fr-FR" dirty="0" err="1"/>
              <a:t>dnn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Ad-hoc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endParaRPr lang="fr-FR" dirty="0"/>
          </a:p>
          <a:p>
            <a:pPr lvl="1"/>
            <a:r>
              <a:rPr lang="fr-FR" dirty="0"/>
              <a:t>Non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  <a:p>
            <a:r>
              <a:rPr lang="fr-FR" b="1" dirty="0" err="1"/>
              <a:t>Recurrent</a:t>
            </a:r>
            <a:r>
              <a:rPr lang="fr-FR" b="1" dirty="0"/>
              <a:t> neural network</a:t>
            </a:r>
            <a:r>
              <a:rPr lang="fr-FR" dirty="0"/>
              <a:t> (RNN/LSTM)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 (OOV handling)</a:t>
            </a:r>
          </a:p>
          <a:p>
            <a:pPr lvl="1"/>
            <a:r>
              <a:rPr lang="fr-FR" dirty="0"/>
              <a:t>Native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  <a:p>
            <a:r>
              <a:rPr lang="fr-FR" b="1" dirty="0" err="1"/>
              <a:t>Convolutional</a:t>
            </a:r>
            <a:r>
              <a:rPr lang="fr-FR" b="1" dirty="0"/>
              <a:t> neural network</a:t>
            </a:r>
            <a:r>
              <a:rPr lang="fr-FR" dirty="0"/>
              <a:t> (CNN)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 (OOV handling)</a:t>
            </a:r>
          </a:p>
          <a:p>
            <a:pPr lvl="1"/>
            <a:r>
              <a:rPr lang="fr-FR" dirty="0"/>
              <a:t>2 VARIANTS : SEQUENTAL Or </a:t>
            </a:r>
            <a:r>
              <a:rPr lang="fr-FR" dirty="0" err="1"/>
              <a:t>parallel</a:t>
            </a:r>
            <a:r>
              <a:rPr lang="fr-FR" dirty="0"/>
              <a:t> </a:t>
            </a:r>
            <a:r>
              <a:rPr lang="fr-FR" dirty="0" err="1"/>
              <a:t>ConvolutionaL</a:t>
            </a:r>
            <a:r>
              <a:rPr lang="fr-FR" dirty="0"/>
              <a:t>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1D </a:t>
            </a:r>
            <a:r>
              <a:rPr lang="fr-FR" dirty="0" err="1"/>
              <a:t>sliding</a:t>
            </a:r>
            <a:r>
              <a:rPr lang="fr-FR" dirty="0"/>
              <a:t> </a:t>
            </a:r>
            <a:r>
              <a:rPr lang="fr-FR" dirty="0" err="1"/>
              <a:t>window</a:t>
            </a:r>
            <a:r>
              <a:rPr lang="fr-FR" dirty="0"/>
              <a:t> convolution</a:t>
            </a:r>
          </a:p>
        </p:txBody>
      </p:sp>
    </p:spTree>
    <p:extLst>
      <p:ext uri="{BB962C8B-B14F-4D97-AF65-F5344CB8AC3E}">
        <p14:creationId xmlns:p14="http://schemas.microsoft.com/office/powerpoint/2010/main" val="3853525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E45B-D0E5-E24E-AEE8-6BD215AB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WORKBENCH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67DD-62E6-A741-B571-CE2FA2DD44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958530"/>
            <a:ext cx="10363826" cy="3907249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Jupyter</a:t>
            </a:r>
            <a:r>
              <a:rPr lang="fr-FR" dirty="0"/>
              <a:t> / python as </a:t>
            </a:r>
            <a:r>
              <a:rPr lang="fr-FR" dirty="0" err="1"/>
              <a:t>core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  <a:p>
            <a:r>
              <a:rPr lang="fr-FR" dirty="0"/>
              <a:t>Python packages</a:t>
            </a:r>
          </a:p>
          <a:p>
            <a:pPr lvl="1"/>
            <a:r>
              <a:rPr lang="fr-FR" dirty="0" err="1"/>
              <a:t>Matplotlib</a:t>
            </a:r>
            <a:r>
              <a:rPr lang="fr-FR" dirty="0"/>
              <a:t> / </a:t>
            </a:r>
            <a:r>
              <a:rPr lang="fr-FR" dirty="0" err="1"/>
              <a:t>numpy</a:t>
            </a:r>
            <a:r>
              <a:rPr lang="fr-FR" dirty="0"/>
              <a:t> / pandas</a:t>
            </a:r>
          </a:p>
          <a:p>
            <a:pPr lvl="1"/>
            <a:r>
              <a:rPr lang="fr-FR" dirty="0" err="1"/>
              <a:t>Ntlk</a:t>
            </a:r>
            <a:r>
              <a:rPr lang="fr-FR" dirty="0"/>
              <a:t> / </a:t>
            </a:r>
            <a:r>
              <a:rPr lang="fr-FR" dirty="0" err="1"/>
              <a:t>pyspellschecker</a:t>
            </a:r>
            <a:endParaRPr lang="fr-FR" dirty="0"/>
          </a:p>
          <a:p>
            <a:pPr lvl="1"/>
            <a:r>
              <a:rPr lang="fr-FR" dirty="0" err="1"/>
              <a:t>Sklearn</a:t>
            </a:r>
            <a:r>
              <a:rPr lang="fr-FR" dirty="0"/>
              <a:t> / </a:t>
            </a:r>
            <a:r>
              <a:rPr lang="fr-FR" dirty="0" err="1"/>
              <a:t>xgboost</a:t>
            </a:r>
            <a:r>
              <a:rPr lang="fr-FR" dirty="0"/>
              <a:t>-GPU</a:t>
            </a:r>
          </a:p>
          <a:p>
            <a:pPr lvl="1"/>
            <a:r>
              <a:rPr lang="fr-FR" dirty="0" err="1"/>
              <a:t>Keras</a:t>
            </a:r>
            <a:r>
              <a:rPr lang="fr-FR" dirty="0"/>
              <a:t> / </a:t>
            </a:r>
            <a:r>
              <a:rPr lang="fr-FR" dirty="0" err="1"/>
              <a:t>tensorflow</a:t>
            </a:r>
            <a:r>
              <a:rPr lang="fr-FR" dirty="0"/>
              <a:t>-GPU</a:t>
            </a:r>
          </a:p>
          <a:p>
            <a:r>
              <a:rPr lang="fr-FR" dirty="0" err="1"/>
              <a:t>Resources</a:t>
            </a:r>
            <a:endParaRPr lang="fr-FR" dirty="0"/>
          </a:p>
          <a:p>
            <a:pPr lvl="1"/>
            <a:r>
              <a:rPr lang="fr-FR" dirty="0"/>
              <a:t>French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  <a:p>
            <a:pPr lvl="1"/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repository</a:t>
            </a:r>
            <a:endParaRPr lang="fr-FR" dirty="0"/>
          </a:p>
          <a:p>
            <a:r>
              <a:rPr lang="fr-FR" dirty="0"/>
              <a:t>Hardware</a:t>
            </a:r>
          </a:p>
          <a:p>
            <a:pPr lvl="1"/>
            <a:r>
              <a:rPr lang="fr-FR" dirty="0" err="1"/>
              <a:t>Macbook</a:t>
            </a:r>
            <a:r>
              <a:rPr lang="fr-FR" dirty="0"/>
              <a:t> pro &gt; 32-CORE PC &gt; AWS GPU </a:t>
            </a:r>
            <a:r>
              <a:rPr lang="fr-FR" dirty="0" err="1"/>
              <a:t>INSTance</a:t>
            </a:r>
            <a:r>
              <a:rPr lang="fr-FR" dirty="0"/>
              <a:t> &gt; PC GAMER (GTX 1050 GPU)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CA5229-6E1D-2546-8F44-6844C156C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8" y="2214694"/>
            <a:ext cx="5324156" cy="292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937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402AD-91C5-F345-925B-7AB539C28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Dense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A1468-398C-4A4B-A7B6-F8ACBC3D33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Custom </a:t>
            </a:r>
            <a:r>
              <a:rPr lang="fr-FR" dirty="0" err="1"/>
              <a:t>embedding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</a:t>
            </a:r>
            <a:r>
              <a:rPr lang="fr-FR" dirty="0" err="1"/>
              <a:t>upon</a:t>
            </a:r>
            <a:r>
              <a:rPr lang="fr-FR" dirty="0"/>
              <a:t> training set</a:t>
            </a:r>
          </a:p>
          <a:p>
            <a:pPr lvl="1"/>
            <a:r>
              <a:rPr lang="fr-FR" dirty="0"/>
              <a:t>Small corpus but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</a:t>
            </a:r>
            <a:r>
              <a:rPr lang="fr-FR" dirty="0" err="1"/>
              <a:t>specific</a:t>
            </a:r>
            <a:endParaRPr lang="fr-FR" dirty="0"/>
          </a:p>
          <a:p>
            <a:r>
              <a:rPr lang="fr-FR" dirty="0"/>
              <a:t>2 dense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/>
              <a:t>Last one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activated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softmax</a:t>
            </a:r>
            <a:r>
              <a:rPr lang="fr-FR" dirty="0"/>
              <a:t> to </a:t>
            </a:r>
            <a:r>
              <a:rPr lang="fr-FR" dirty="0" err="1"/>
              <a:t>produce</a:t>
            </a:r>
            <a:br>
              <a:rPr lang="fr-FR" dirty="0"/>
            </a:br>
            <a:r>
              <a:rPr lang="fr-FR" dirty="0"/>
              <a:t>class </a:t>
            </a:r>
            <a:r>
              <a:rPr lang="fr-FR" dirty="0" err="1"/>
              <a:t>probabilities</a:t>
            </a:r>
            <a:endParaRPr lang="fr-FR" dirty="0"/>
          </a:p>
          <a:p>
            <a:r>
              <a:rPr lang="fr-FR" dirty="0"/>
              <a:t>1 dropout layer </a:t>
            </a:r>
            <a:r>
              <a:rPr lang="fr-FR" dirty="0" err="1"/>
              <a:t>aimed</a:t>
            </a:r>
            <a:r>
              <a:rPr lang="fr-FR" dirty="0"/>
              <a:t> to </a:t>
            </a:r>
            <a:r>
              <a:rPr lang="fr-FR" dirty="0" err="1"/>
              <a:t>regularize</a:t>
            </a:r>
            <a:r>
              <a:rPr lang="fr-FR" dirty="0"/>
              <a:t> NN</a:t>
            </a:r>
          </a:p>
          <a:p>
            <a:r>
              <a:rPr lang="fr-FR" dirty="0"/>
              <a:t>Use as performance </a:t>
            </a:r>
            <a:r>
              <a:rPr lang="fr-FR" dirty="0" err="1"/>
              <a:t>toy</a:t>
            </a:r>
            <a:r>
              <a:rPr lang="fr-FR" dirty="0"/>
              <a:t> </a:t>
            </a:r>
            <a:r>
              <a:rPr lang="fr-FR" dirty="0" err="1"/>
              <a:t>baseline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847A1-E6F3-3744-A8B3-60A312DB8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847" y="2367092"/>
            <a:ext cx="4399356" cy="327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338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5D723-06BE-184E-80AE-8379F9E82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RNN architecture </a:t>
            </a:r>
            <a:r>
              <a:rPr lang="fr-FR" sz="2800" dirty="0" err="1"/>
              <a:t>with</a:t>
            </a:r>
            <a:r>
              <a:rPr lang="fr-FR" sz="2800" dirty="0"/>
              <a:t> LSTM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BB0DB-B356-6D48-A5A6-5364E38F229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Support </a:t>
            </a:r>
            <a:r>
              <a:rPr lang="fr-FR" dirty="0" err="1"/>
              <a:t>natively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  <a:p>
            <a:r>
              <a:rPr lang="fr-FR" dirty="0"/>
              <a:t>LSTM unit </a:t>
            </a:r>
            <a:r>
              <a:rPr lang="fr-FR" dirty="0" err="1"/>
              <a:t>enables</a:t>
            </a:r>
            <a:r>
              <a:rPr lang="fr-FR" dirty="0"/>
              <a:t> to deal </a:t>
            </a:r>
            <a:r>
              <a:rPr lang="fr-FR" dirty="0" err="1"/>
              <a:t>with</a:t>
            </a:r>
            <a:r>
              <a:rPr lang="fr-FR" dirty="0"/>
              <a:t> long </a:t>
            </a:r>
            <a:r>
              <a:rPr lang="fr-FR" dirty="0" err="1"/>
              <a:t>tail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r>
              <a:rPr lang="fr-FR" dirty="0"/>
              <a:t>BIDIRECTIONAL WRAPPER captures in </a:t>
            </a:r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backward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r>
              <a:rPr lang="fr-FR" dirty="0"/>
              <a:t>CUDNNLSTM </a:t>
            </a:r>
            <a:r>
              <a:rPr lang="fr-FR" dirty="0" err="1"/>
              <a:t>keras</a:t>
            </a:r>
            <a:r>
              <a:rPr lang="fr-FR" dirty="0"/>
              <a:t> </a:t>
            </a:r>
            <a:r>
              <a:rPr lang="fr-FR" dirty="0" err="1"/>
              <a:t>wrapper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fast</a:t>
            </a:r>
            <a:r>
              <a:rPr lang="fr-FR" dirty="0"/>
              <a:t> </a:t>
            </a:r>
            <a:r>
              <a:rPr lang="fr-FR" dirty="0" err="1"/>
              <a:t>ligthning</a:t>
            </a:r>
            <a:endParaRPr lang="fr-FR" dirty="0"/>
          </a:p>
          <a:p>
            <a:r>
              <a:rPr lang="fr-FR" dirty="0"/>
              <a:t>Neural network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composed</a:t>
            </a:r>
            <a:r>
              <a:rPr lang="fr-FR" dirty="0"/>
              <a:t> of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layer</a:t>
            </a:r>
          </a:p>
          <a:p>
            <a:pPr lvl="1"/>
            <a:r>
              <a:rPr lang="fr-FR" dirty="0"/>
              <a:t>LSTM layer</a:t>
            </a:r>
          </a:p>
          <a:p>
            <a:pPr lvl="1"/>
            <a:r>
              <a:rPr lang="fr-FR" dirty="0"/>
              <a:t>Dense layer</a:t>
            </a:r>
          </a:p>
          <a:p>
            <a:pPr lvl="1"/>
            <a:r>
              <a:rPr lang="fr-FR" dirty="0" err="1"/>
              <a:t>Probability</a:t>
            </a:r>
            <a:r>
              <a:rPr lang="fr-FR" dirty="0"/>
              <a:t> </a:t>
            </a:r>
            <a:r>
              <a:rPr lang="fr-FR" dirty="0" err="1"/>
              <a:t>Normalization</a:t>
            </a:r>
            <a:r>
              <a:rPr lang="fr-FR" dirty="0"/>
              <a:t> layer (</a:t>
            </a:r>
            <a:r>
              <a:rPr lang="fr-FR" dirty="0" err="1"/>
              <a:t>softmax</a:t>
            </a:r>
            <a:r>
              <a:rPr lang="fr-FR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FF9ACA-7F92-B54F-B836-7CA8B8C03BE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10134" y="4747028"/>
            <a:ext cx="5380990" cy="1588770"/>
          </a:xfrm>
          <a:prstGeom prst="rect">
            <a:avLst/>
          </a:prstGeom>
        </p:spPr>
      </p:pic>
      <p:sp>
        <p:nvSpPr>
          <p:cNvPr id="5" name="Callout: Line with No Border 7">
            <a:extLst>
              <a:ext uri="{FF2B5EF4-FFF2-40B4-BE49-F238E27FC236}">
                <a16:creationId xmlns:a16="http://schemas.microsoft.com/office/drawing/2014/main" id="{AB262BDD-203D-144A-B7E2-5CB9CECC75A9}"/>
              </a:ext>
            </a:extLst>
          </p:cNvPr>
          <p:cNvSpPr/>
          <p:nvPr/>
        </p:nvSpPr>
        <p:spPr>
          <a:xfrm>
            <a:off x="9501186" y="2773321"/>
            <a:ext cx="2567032" cy="1450297"/>
          </a:xfrm>
          <a:prstGeom prst="callout1">
            <a:avLst>
              <a:gd name="adj1" fmla="val 55191"/>
              <a:gd name="adj2" fmla="val -1797"/>
              <a:gd name="adj3" fmla="val 187794"/>
              <a:gd name="adj4" fmla="val -5922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D58A575-770E-3E48-975A-17594AEA313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600629" y="2759293"/>
            <a:ext cx="2431064" cy="14431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D8F671-E27D-6146-8584-1F336D04E6FB}"/>
              </a:ext>
            </a:extLst>
          </p:cNvPr>
          <p:cNvSpPr txBox="1"/>
          <p:nvPr/>
        </p:nvSpPr>
        <p:spPr>
          <a:xfrm>
            <a:off x="10984611" y="2987890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LSTM unit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FAD4AE-643D-FC41-B7DB-0D5EDDA20129}"/>
              </a:ext>
            </a:extLst>
          </p:cNvPr>
          <p:cNvSpPr txBox="1"/>
          <p:nvPr/>
        </p:nvSpPr>
        <p:spPr>
          <a:xfrm>
            <a:off x="9371421" y="6585584"/>
            <a:ext cx="2560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Recurrent</a:t>
            </a:r>
            <a:r>
              <a:rPr lang="fr-FR" dirty="0"/>
              <a:t>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4103523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63A-06BC-224B-AB1F-C0121F04F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CNN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9EFC5-7CD9-664A-8E88-5B1DDDB828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err="1"/>
              <a:t>Convolute</a:t>
            </a:r>
            <a:r>
              <a:rPr lang="fr-FR" dirty="0"/>
              <a:t>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1D </a:t>
            </a:r>
            <a:r>
              <a:rPr lang="fr-FR" dirty="0" err="1"/>
              <a:t>sliding</a:t>
            </a:r>
            <a:r>
              <a:rPr lang="fr-FR" dirty="0"/>
              <a:t> </a:t>
            </a:r>
            <a:r>
              <a:rPr lang="fr-FR" dirty="0" err="1"/>
              <a:t>window</a:t>
            </a:r>
            <a:r>
              <a:rPr lang="fr-FR" dirty="0"/>
              <a:t> to catch local </a:t>
            </a:r>
            <a:r>
              <a:rPr lang="fr-FR" dirty="0" err="1"/>
              <a:t>context</a:t>
            </a:r>
            <a:endParaRPr lang="fr-FR" dirty="0"/>
          </a:p>
          <a:p>
            <a:r>
              <a:rPr lang="fr-FR" dirty="0"/>
              <a:t>2 </a:t>
            </a:r>
            <a:r>
              <a:rPr lang="fr-FR" dirty="0" err="1"/>
              <a:t>architecturE</a:t>
            </a:r>
            <a:r>
              <a:rPr lang="fr-FR" dirty="0"/>
              <a:t> </a:t>
            </a:r>
            <a:r>
              <a:rPr lang="fr-FR" dirty="0" err="1"/>
              <a:t>variants</a:t>
            </a:r>
            <a:endParaRPr lang="fr-FR" dirty="0"/>
          </a:p>
          <a:p>
            <a:pPr lvl="1"/>
            <a:r>
              <a:rPr lang="fr-FR" dirty="0" err="1"/>
              <a:t>Parallel</a:t>
            </a:r>
            <a:r>
              <a:rPr lang="fr-FR" dirty="0"/>
              <a:t> CNN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 err="1"/>
              <a:t>Sequential</a:t>
            </a:r>
            <a:r>
              <a:rPr lang="fr-FR" dirty="0"/>
              <a:t> CNN </a:t>
            </a:r>
            <a:r>
              <a:rPr lang="fr-FR" dirty="0" err="1"/>
              <a:t>Layers</a:t>
            </a:r>
            <a:endParaRPr lang="fr-FR" dirty="0"/>
          </a:p>
          <a:p>
            <a:r>
              <a:rPr lang="fr-FR" dirty="0"/>
              <a:t>Neural network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composed</a:t>
            </a:r>
            <a:r>
              <a:rPr lang="fr-FR" dirty="0"/>
              <a:t> of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vocabulary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layer </a:t>
            </a:r>
          </a:p>
          <a:p>
            <a:pPr lvl="1"/>
            <a:r>
              <a:rPr lang="fr-FR" dirty="0"/>
              <a:t>CNN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/>
              <a:t>Dense layer</a:t>
            </a:r>
          </a:p>
          <a:p>
            <a:pPr lvl="1"/>
            <a:r>
              <a:rPr lang="fr-FR" dirty="0" err="1"/>
              <a:t>Probability</a:t>
            </a:r>
            <a:r>
              <a:rPr lang="fr-FR" dirty="0"/>
              <a:t> </a:t>
            </a:r>
            <a:r>
              <a:rPr lang="fr-FR" dirty="0" err="1"/>
              <a:t>Normalization</a:t>
            </a:r>
            <a:r>
              <a:rPr lang="fr-FR" dirty="0"/>
              <a:t> layer (</a:t>
            </a:r>
            <a:r>
              <a:rPr lang="fr-FR" dirty="0" err="1"/>
              <a:t>softmax</a:t>
            </a:r>
            <a:r>
              <a:rPr lang="fr-FR" dirty="0"/>
              <a:t>)</a:t>
            </a:r>
          </a:p>
          <a:p>
            <a:pPr lvl="1"/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3F13A9-8498-AB40-8ECD-CE6258C35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320" y="2750931"/>
            <a:ext cx="5199620" cy="251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104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E193-2B3A-A145-B042-71E302E6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/ Hyper-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73A1-3EF0-A94E-ACC4-F73A87D6B60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883664"/>
            <a:ext cx="10363826" cy="3907535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the major </a:t>
            </a:r>
            <a:r>
              <a:rPr lang="fr-FR" dirty="0" err="1"/>
              <a:t>DOWNside</a:t>
            </a:r>
            <a:r>
              <a:rPr lang="fr-FR" dirty="0"/>
              <a:t> of the NN </a:t>
            </a:r>
            <a:r>
              <a:rPr lang="fr-FR" dirty="0" err="1"/>
              <a:t>approach</a:t>
            </a:r>
            <a:endParaRPr lang="fr-FR" dirty="0"/>
          </a:p>
          <a:p>
            <a:pPr lvl="1"/>
            <a:r>
              <a:rPr lang="fr-FR" dirty="0" err="1"/>
              <a:t>Finding</a:t>
            </a:r>
            <a:r>
              <a:rPr lang="fr-FR" dirty="0"/>
              <a:t> a good architecture </a:t>
            </a:r>
            <a:r>
              <a:rPr lang="fr-FR" dirty="0" err="1"/>
              <a:t>is</a:t>
            </a:r>
            <a:r>
              <a:rPr lang="fr-FR" dirty="0"/>
              <a:t> HARD and </a:t>
            </a:r>
            <a:r>
              <a:rPr lang="fr-FR" dirty="0" err="1"/>
              <a:t>somehow</a:t>
            </a:r>
            <a:r>
              <a:rPr lang="fr-FR" dirty="0"/>
              <a:t> </a:t>
            </a:r>
            <a:r>
              <a:rPr lang="fr-FR" dirty="0" err="1"/>
              <a:t>empirical</a:t>
            </a:r>
            <a:endParaRPr lang="fr-FR" dirty="0"/>
          </a:p>
          <a:p>
            <a:pPr lvl="2"/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layers</a:t>
            </a:r>
            <a:r>
              <a:rPr lang="fr-FR" dirty="0"/>
              <a:t>? Dropout </a:t>
            </a:r>
            <a:r>
              <a:rPr lang="fr-FR" dirty="0" err="1"/>
              <a:t>required</a:t>
            </a:r>
            <a:r>
              <a:rPr lang="fr-FR" dirty="0"/>
              <a:t>? </a:t>
            </a:r>
            <a:r>
              <a:rPr lang="fr-FR" dirty="0" err="1"/>
              <a:t>Parallel</a:t>
            </a:r>
            <a:r>
              <a:rPr lang="fr-FR" dirty="0"/>
              <a:t> or </a:t>
            </a:r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Layers</a:t>
            </a:r>
            <a:r>
              <a:rPr lang="fr-FR" dirty="0"/>
              <a:t>?</a:t>
            </a:r>
          </a:p>
          <a:p>
            <a:pPr lvl="1"/>
            <a:r>
              <a:rPr lang="fr-FR" dirty="0" err="1"/>
              <a:t>Many</a:t>
            </a:r>
            <a:r>
              <a:rPr lang="fr-FR" dirty="0"/>
              <a:t> non intuitive hyper </a:t>
            </a:r>
            <a:r>
              <a:rPr lang="fr-FR" dirty="0" err="1"/>
              <a:t>parameters</a:t>
            </a:r>
            <a:r>
              <a:rPr lang="fr-FR" dirty="0"/>
              <a:t> to setup</a:t>
            </a:r>
          </a:p>
          <a:p>
            <a:pPr lvl="2"/>
            <a:r>
              <a:rPr lang="fr-FR" dirty="0"/>
              <a:t>CNN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filters</a:t>
            </a:r>
            <a:r>
              <a:rPr lang="fr-FR" dirty="0"/>
              <a:t>, CNN </a:t>
            </a:r>
            <a:r>
              <a:rPr lang="fr-FR" dirty="0" err="1"/>
              <a:t>kernel</a:t>
            </a:r>
            <a:r>
              <a:rPr lang="fr-FR" dirty="0"/>
              <a:t> size, drop out ratio,  </a:t>
            </a:r>
            <a:r>
              <a:rPr lang="fr-FR" dirty="0" err="1"/>
              <a:t>recurrent</a:t>
            </a:r>
            <a:r>
              <a:rPr lang="fr-FR" dirty="0"/>
              <a:t> </a:t>
            </a:r>
            <a:r>
              <a:rPr lang="fr-FR" dirty="0" err="1"/>
              <a:t>constaint</a:t>
            </a:r>
            <a:r>
              <a:rPr lang="fr-FR" dirty="0"/>
              <a:t>,…</a:t>
            </a:r>
          </a:p>
          <a:p>
            <a:pPr lvl="2"/>
            <a:r>
              <a:rPr lang="fr-FR" dirty="0" err="1"/>
              <a:t>Beginner</a:t>
            </a:r>
            <a:r>
              <a:rPr lang="fr-FR" dirty="0"/>
              <a:t> BETS on non optimal default </a:t>
            </a:r>
            <a:r>
              <a:rPr lang="fr-FR" dirty="0" err="1"/>
              <a:t>parameters</a:t>
            </a:r>
            <a:r>
              <a:rPr lang="fr-FR" dirty="0"/>
              <a:t> and tests </a:t>
            </a:r>
            <a:r>
              <a:rPr lang="fr-FR" dirty="0" err="1"/>
              <a:t>arbitrarily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values</a:t>
            </a:r>
          </a:p>
          <a:p>
            <a:pPr lvl="1"/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 and cross validation are not </a:t>
            </a:r>
            <a:r>
              <a:rPr lang="fr-FR" dirty="0" err="1"/>
              <a:t>supported</a:t>
            </a:r>
            <a:r>
              <a:rPr lang="fr-FR" dirty="0"/>
              <a:t> </a:t>
            </a:r>
            <a:r>
              <a:rPr lang="fr-FR" dirty="0" err="1"/>
              <a:t>natively</a:t>
            </a:r>
            <a:endParaRPr lang="fr-FR" dirty="0"/>
          </a:p>
          <a:p>
            <a:pPr lvl="2"/>
            <a:r>
              <a:rPr lang="fr-FR" dirty="0"/>
              <a:t>NN train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moreover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slow </a:t>
            </a:r>
            <a:r>
              <a:rPr lang="fr-FR" dirty="0" err="1"/>
              <a:t>without</a:t>
            </a:r>
            <a:r>
              <a:rPr lang="fr-FR" dirty="0"/>
              <a:t> high end GPU </a:t>
            </a:r>
            <a:r>
              <a:rPr lang="fr-FR" dirty="0" err="1"/>
              <a:t>making</a:t>
            </a:r>
            <a:r>
              <a:rPr lang="fr-FR" dirty="0"/>
              <a:t>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 </a:t>
            </a:r>
            <a:r>
              <a:rPr lang="fr-FR" dirty="0" err="1"/>
              <a:t>void</a:t>
            </a:r>
            <a:endParaRPr lang="fr-FR" dirty="0"/>
          </a:p>
          <a:p>
            <a:r>
              <a:rPr lang="fr-FR" dirty="0"/>
              <a:t>BOOSTRAP </a:t>
            </a:r>
            <a:r>
              <a:rPr lang="fr-FR" dirty="0" err="1"/>
              <a:t>from</a:t>
            </a:r>
            <a:r>
              <a:rPr lang="fr-FR" dirty="0"/>
              <a:t> «</a:t>
            </a:r>
            <a:r>
              <a:rPr lang="fr-FR" dirty="0" err="1"/>
              <a:t>magic</a:t>
            </a:r>
            <a:r>
              <a:rPr lang="fr-FR" dirty="0"/>
              <a:t> » </a:t>
            </a:r>
            <a:r>
              <a:rPr lang="fr-FR" dirty="0" err="1"/>
              <a:t>numbers</a:t>
            </a:r>
            <a:r>
              <a:rPr lang="fr-FR" dirty="0"/>
              <a:t> </a:t>
            </a:r>
            <a:r>
              <a:rPr lang="fr-FR" dirty="0" err="1"/>
              <a:t>unveiled</a:t>
            </a:r>
            <a:r>
              <a:rPr lang="fr-FR" dirty="0"/>
              <a:t> in PAPERS </a:t>
            </a:r>
            <a:r>
              <a:rPr lang="fr-FR" dirty="0" err="1"/>
              <a:t>tackling</a:t>
            </a:r>
            <a:r>
              <a:rPr lang="fr-FR" dirty="0"/>
              <a:t> TEXT classification</a:t>
            </a:r>
          </a:p>
          <a:p>
            <a:pPr lvl="1"/>
            <a:r>
              <a:rPr lang="fr-FR" dirty="0" err="1"/>
              <a:t>References</a:t>
            </a:r>
            <a:r>
              <a:rPr lang="fr-FR" dirty="0"/>
              <a:t> are </a:t>
            </a:r>
            <a:r>
              <a:rPr lang="fr-FR" dirty="0" err="1"/>
              <a:t>provided</a:t>
            </a:r>
            <a:r>
              <a:rPr lang="fr-FR" dirty="0"/>
              <a:t> in </a:t>
            </a:r>
            <a:r>
              <a:rPr lang="fr-FR" dirty="0" err="1"/>
              <a:t>appendix</a:t>
            </a:r>
            <a:endParaRPr lang="fr-FR" dirty="0"/>
          </a:p>
          <a:p>
            <a:r>
              <a:rPr lang="fr-FR" dirty="0" err="1"/>
              <a:t>It’s</a:t>
            </a:r>
            <a:r>
              <a:rPr lang="fr-FR" dirty="0"/>
              <a:t> the </a:t>
            </a:r>
            <a:r>
              <a:rPr lang="fr-FR" dirty="0" err="1"/>
              <a:t>counterpart</a:t>
            </a:r>
            <a:r>
              <a:rPr lang="fr-FR" dirty="0"/>
              <a:t> of the NN </a:t>
            </a:r>
            <a:r>
              <a:rPr lang="fr-FR" dirty="0" err="1"/>
              <a:t>versatility</a:t>
            </a:r>
            <a:r>
              <a:rPr lang="fr-FR" dirty="0"/>
              <a:t> and </a:t>
            </a:r>
            <a:r>
              <a:rPr lang="fr-FR" dirty="0" err="1"/>
              <a:t>learning</a:t>
            </a:r>
            <a:r>
              <a:rPr lang="fr-FR" dirty="0"/>
              <a:t> performance</a:t>
            </a:r>
          </a:p>
        </p:txBody>
      </p:sp>
    </p:spTree>
    <p:extLst>
      <p:ext uri="{BB962C8B-B14F-4D97-AF65-F5344CB8AC3E}">
        <p14:creationId xmlns:p14="http://schemas.microsoft.com/office/powerpoint/2010/main" val="32331242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50871-6B85-BF47-B3B7-5EE6DBD8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NN </a:t>
            </a:r>
            <a:r>
              <a:rPr lang="fr-FR" dirty="0" err="1"/>
              <a:t>Tuning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4E89A-E728-FE46-9FAE-E64FFBE31E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747777"/>
            <a:ext cx="10363826" cy="4838217"/>
          </a:xfrm>
        </p:spPr>
        <p:txBody>
          <a:bodyPr>
            <a:normAutofit lnSpcReduction="10000"/>
          </a:bodyPr>
          <a:lstStyle/>
          <a:p>
            <a:r>
              <a:rPr lang="fr-FR" b="1" dirty="0" err="1"/>
              <a:t>Sequence</a:t>
            </a:r>
            <a:r>
              <a:rPr lang="fr-FR" b="1" dirty="0"/>
              <a:t> MAX LENGTH</a:t>
            </a:r>
          </a:p>
          <a:p>
            <a:pPr lvl="1"/>
            <a:r>
              <a:rPr lang="fr-FR" dirty="0" err="1"/>
              <a:t>search</a:t>
            </a:r>
            <a:r>
              <a:rPr lang="fr-FR" dirty="0"/>
              <a:t> RANGE : 15, 20, 25, 30 (</a:t>
            </a:r>
            <a:r>
              <a:rPr lang="fr-FR" dirty="0" err="1"/>
              <a:t>word</a:t>
            </a:r>
            <a:r>
              <a:rPr lang="fr-FR" dirty="0"/>
              <a:t> count </a:t>
            </a:r>
            <a:r>
              <a:rPr lang="fr-FR" dirty="0" err="1"/>
              <a:t>mean</a:t>
            </a:r>
            <a:r>
              <a:rPr lang="fr-FR" dirty="0"/>
              <a:t>: 9, </a:t>
            </a:r>
            <a:r>
              <a:rPr lang="fr-FR" dirty="0" err="1"/>
              <a:t>std</a:t>
            </a:r>
            <a:r>
              <a:rPr lang="fr-FR" dirty="0"/>
              <a:t> </a:t>
            </a:r>
            <a:r>
              <a:rPr lang="fr-FR" dirty="0" err="1"/>
              <a:t>deviation</a:t>
            </a:r>
            <a:r>
              <a:rPr lang="fr-FR" dirty="0"/>
              <a:t>: 13)</a:t>
            </a:r>
          </a:p>
          <a:p>
            <a:r>
              <a:rPr lang="fr-FR" b="1" dirty="0"/>
              <a:t>LTSM</a:t>
            </a:r>
          </a:p>
          <a:p>
            <a:pPr lvl="1"/>
            <a:r>
              <a:rPr lang="fr-FR" dirty="0" err="1"/>
              <a:t>Backward</a:t>
            </a:r>
            <a:r>
              <a:rPr lang="fr-FR" dirty="0"/>
              <a:t> or </a:t>
            </a:r>
            <a:r>
              <a:rPr lang="fr-FR" dirty="0" err="1"/>
              <a:t>Bidirectional</a:t>
            </a:r>
            <a:r>
              <a:rPr lang="fr-FR" dirty="0"/>
              <a:t> </a:t>
            </a:r>
            <a:r>
              <a:rPr lang="fr-FR" dirty="0" err="1"/>
              <a:t>dependency</a:t>
            </a:r>
            <a:endParaRPr lang="fr-FR" dirty="0"/>
          </a:p>
          <a:p>
            <a:r>
              <a:rPr lang="fr-FR" b="1" dirty="0"/>
              <a:t>PARALLEL CNN</a:t>
            </a:r>
            <a:r>
              <a:rPr lang="fr-FR" dirty="0"/>
              <a:t> </a:t>
            </a:r>
            <a:r>
              <a:rPr lang="fr-FR" sz="1800" dirty="0"/>
              <a:t>(</a:t>
            </a:r>
            <a:r>
              <a:rPr lang="fr-FR" sz="1800" dirty="0" err="1"/>
              <a:t>refer</a:t>
            </a:r>
            <a:r>
              <a:rPr lang="fr-FR" sz="1800" dirty="0"/>
              <a:t> to REF1&amp; REF3)</a:t>
            </a:r>
          </a:p>
          <a:p>
            <a:pPr lvl="1"/>
            <a:r>
              <a:rPr lang="fr-FR" dirty="0"/>
              <a:t>3 </a:t>
            </a:r>
            <a:r>
              <a:rPr lang="fr-FR" dirty="0" err="1"/>
              <a:t>Filter</a:t>
            </a:r>
            <a:r>
              <a:rPr lang="fr-FR" dirty="0"/>
              <a:t> </a:t>
            </a:r>
            <a:r>
              <a:rPr lang="fr-FR" dirty="0" err="1"/>
              <a:t>sizES</a:t>
            </a:r>
            <a:r>
              <a:rPr lang="fr-FR" dirty="0"/>
              <a:t> : 3, 4, 5 (3 </a:t>
            </a:r>
            <a:r>
              <a:rPr lang="fr-FR" dirty="0" err="1"/>
              <a:t>parallel</a:t>
            </a:r>
            <a:r>
              <a:rPr lang="fr-FR" dirty="0"/>
              <a:t> </a:t>
            </a:r>
            <a:r>
              <a:rPr lang="fr-FR" dirty="0" err="1"/>
              <a:t>convolutional</a:t>
            </a:r>
            <a:r>
              <a:rPr lang="fr-FR" dirty="0"/>
              <a:t> branches)</a:t>
            </a:r>
          </a:p>
          <a:p>
            <a:pPr lvl="1"/>
            <a:r>
              <a:rPr lang="fr-FR" dirty="0"/>
              <a:t>3 MAX POOLING SIZES : 1</a:t>
            </a:r>
          </a:p>
          <a:p>
            <a:pPr lvl="1"/>
            <a:r>
              <a:rPr lang="fr-FR" dirty="0" err="1"/>
              <a:t>Add</a:t>
            </a:r>
            <a:r>
              <a:rPr lang="fr-FR" dirty="0"/>
              <a:t> DROPOUT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even</a:t>
            </a:r>
            <a:r>
              <a:rPr lang="fr-FR" dirty="0"/>
              <a:t> if REF3 </a:t>
            </a:r>
            <a:r>
              <a:rPr lang="fr-FR" dirty="0" err="1"/>
              <a:t>asserts</a:t>
            </a:r>
            <a:r>
              <a:rPr lang="fr-FR" dirty="0"/>
              <a:t> </a:t>
            </a:r>
            <a:r>
              <a:rPr lang="fr-FR"/>
              <a:t>marginal gain (drop ratio: 40%)</a:t>
            </a:r>
            <a:endParaRPr lang="fr-FR" dirty="0"/>
          </a:p>
          <a:p>
            <a:r>
              <a:rPr lang="fr-FR" b="1" dirty="0" err="1"/>
              <a:t>SEQUential</a:t>
            </a:r>
            <a:r>
              <a:rPr lang="fr-FR" b="1" dirty="0"/>
              <a:t> CNN </a:t>
            </a:r>
            <a:r>
              <a:rPr lang="fr-FR" sz="1800" dirty="0"/>
              <a:t>(</a:t>
            </a:r>
            <a:r>
              <a:rPr lang="fr-FR" sz="1800" dirty="0" err="1"/>
              <a:t>refer</a:t>
            </a:r>
            <a:r>
              <a:rPr lang="fr-FR" sz="1800" dirty="0"/>
              <a:t> to REF2 &amp; REF3)</a:t>
            </a:r>
            <a:endParaRPr lang="fr-FR" b="1" dirty="0"/>
          </a:p>
          <a:p>
            <a:pPr lvl="1"/>
            <a:r>
              <a:rPr lang="fr-FR" dirty="0"/>
              <a:t>3 </a:t>
            </a:r>
            <a:r>
              <a:rPr lang="fr-FR" dirty="0" err="1"/>
              <a:t>Filter</a:t>
            </a:r>
            <a:r>
              <a:rPr lang="fr-FR" dirty="0"/>
              <a:t> SIZES : 3, 4, 5 (</a:t>
            </a:r>
            <a:r>
              <a:rPr lang="fr-FR" dirty="0" err="1"/>
              <a:t>sequential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3 MAX POOLING SIZES : (1, 2, 5), (1,2, 5) , (1, 4, 10)</a:t>
            </a:r>
            <a:endParaRPr lang="fr-FR" dirty="0">
              <a:highlight>
                <a:srgbClr val="FFFF00"/>
              </a:highlight>
            </a:endParaRPr>
          </a:p>
          <a:p>
            <a:pPr lvl="1"/>
            <a:r>
              <a:rPr lang="fr-FR" dirty="0" err="1"/>
              <a:t>Add</a:t>
            </a:r>
            <a:r>
              <a:rPr lang="fr-FR" dirty="0"/>
              <a:t> DROPOUT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even</a:t>
            </a:r>
            <a:r>
              <a:rPr lang="fr-FR" dirty="0"/>
              <a:t> if REF3 </a:t>
            </a:r>
            <a:r>
              <a:rPr lang="fr-FR" dirty="0" err="1"/>
              <a:t>asserts</a:t>
            </a:r>
            <a:r>
              <a:rPr lang="fr-FR" dirty="0"/>
              <a:t> marginal gain (drop ratio: 40%)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0498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82987-F469-4274-9004-FB96E526E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97CB-61DF-4836-9CE9-404F9142CB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400" y="2084990"/>
            <a:ext cx="10363826" cy="4443826"/>
          </a:xfrm>
        </p:spPr>
        <p:txBody>
          <a:bodyPr>
            <a:normAutofit lnSpcReduction="10000"/>
          </a:bodyPr>
          <a:lstStyle/>
          <a:p>
            <a:r>
              <a:rPr lang="fr-FR" dirty="0" err="1"/>
              <a:t>Early</a:t>
            </a:r>
            <a:r>
              <a:rPr lang="fr-FR" dirty="0"/>
              <a:t> </a:t>
            </a:r>
            <a:r>
              <a:rPr lang="fr-FR" dirty="0" err="1"/>
              <a:t>stopping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enable</a:t>
            </a:r>
            <a:r>
              <a:rPr lang="fr-FR" dirty="0"/>
              <a:t> to </a:t>
            </a:r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overfitting</a:t>
            </a:r>
            <a:endParaRPr lang="fr-FR" dirty="0"/>
          </a:p>
          <a:p>
            <a:r>
              <a:rPr lang="fr-FR" dirty="0"/>
              <a:t>Performance on TEST </a:t>
            </a:r>
            <a:r>
              <a:rPr lang="fr-FR" dirty="0" err="1"/>
              <a:t>is</a:t>
            </a:r>
            <a:r>
              <a:rPr lang="fr-FR" dirty="0"/>
              <a:t> not conclusive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 err="1"/>
              <a:t>ParalleL</a:t>
            </a:r>
            <a:r>
              <a:rPr lang="fr-FR" dirty="0"/>
              <a:t> </a:t>
            </a:r>
            <a:r>
              <a:rPr lang="fr-FR" dirty="0" err="1"/>
              <a:t>cNN</a:t>
            </a:r>
            <a:r>
              <a:rPr lang="fr-FR" dirty="0"/>
              <a:t> and LSTM </a:t>
            </a:r>
            <a:r>
              <a:rPr lang="fr-FR" dirty="0" err="1"/>
              <a:t>deliver</a:t>
            </a:r>
            <a:r>
              <a:rPr lang="fr-FR" dirty="0"/>
              <a:t> </a:t>
            </a:r>
            <a:r>
              <a:rPr lang="fr-FR" dirty="0" err="1"/>
              <a:t>relatively</a:t>
            </a:r>
            <a:r>
              <a:rPr lang="fr-FR" dirty="0"/>
              <a:t> the best performance</a:t>
            </a:r>
          </a:p>
          <a:p>
            <a:pPr lvl="1"/>
            <a:r>
              <a:rPr lang="fr-FR" dirty="0" err="1"/>
              <a:t>Sequential</a:t>
            </a:r>
            <a:r>
              <a:rPr lang="fr-FR" dirty="0"/>
              <a:t> CNN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suprisingly</a:t>
            </a:r>
            <a:r>
              <a:rPr lang="fr-FR" dirty="0"/>
              <a:t> </a:t>
            </a:r>
            <a:r>
              <a:rPr lang="fr-FR" dirty="0" err="1"/>
              <a:t>below</a:t>
            </a:r>
            <a:endParaRPr lang="fr-FR" dirty="0"/>
          </a:p>
          <a:p>
            <a:r>
              <a:rPr lang="fr-FR" dirty="0"/>
              <a:t>GENERAL </a:t>
            </a:r>
            <a:r>
              <a:rPr lang="fr-FR" dirty="0" err="1"/>
              <a:t>low</a:t>
            </a:r>
            <a:r>
              <a:rPr lang="fr-FR" dirty="0"/>
              <a:t> PERFORMANCE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likely</a:t>
            </a:r>
            <a:r>
              <a:rPr lang="fr-FR" dirty="0"/>
              <a:t> due to </a:t>
            </a:r>
            <a:r>
              <a:rPr lang="fr-FR" dirty="0" err="1"/>
              <a:t>both</a:t>
            </a:r>
            <a:r>
              <a:rPr lang="fr-FR" dirty="0"/>
              <a:t> data </a:t>
            </a:r>
            <a:r>
              <a:rPr lang="fr-FR" dirty="0" err="1"/>
              <a:t>shortage</a:t>
            </a:r>
            <a:r>
              <a:rPr lang="fr-FR" dirty="0"/>
              <a:t> and </a:t>
            </a:r>
            <a:r>
              <a:rPr lang="fr-FR" dirty="0" err="1"/>
              <a:t>inexperience</a:t>
            </a:r>
            <a:r>
              <a:rPr lang="fr-FR" dirty="0"/>
              <a:t> on NN </a:t>
            </a:r>
            <a:r>
              <a:rPr lang="fr-FR" dirty="0" err="1"/>
              <a:t>tuning</a:t>
            </a:r>
            <a:endParaRPr lang="fr-FR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ACF1DD-1DF9-5E4A-8D9B-79FD78D21A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496444"/>
              </p:ext>
            </p:extLst>
          </p:nvPr>
        </p:nvGraphicFramePr>
        <p:xfrm>
          <a:off x="1773936" y="2896186"/>
          <a:ext cx="775726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9061">
                  <a:extLst>
                    <a:ext uri="{9D8B030D-6E8A-4147-A177-3AD203B41FA5}">
                      <a16:colId xmlns:a16="http://schemas.microsoft.com/office/drawing/2014/main" val="2823330039"/>
                    </a:ext>
                  </a:extLst>
                </a:gridCol>
                <a:gridCol w="2292450">
                  <a:extLst>
                    <a:ext uri="{9D8B030D-6E8A-4147-A177-3AD203B41FA5}">
                      <a16:colId xmlns:a16="http://schemas.microsoft.com/office/drawing/2014/main" val="3571157591"/>
                    </a:ext>
                  </a:extLst>
                </a:gridCol>
                <a:gridCol w="2585756">
                  <a:extLst>
                    <a:ext uri="{9D8B030D-6E8A-4147-A177-3AD203B41FA5}">
                      <a16:colId xmlns:a16="http://schemas.microsoft.com/office/drawing/2014/main" val="3571825985"/>
                    </a:ext>
                  </a:extLst>
                </a:gridCol>
              </a:tblGrid>
              <a:tr h="348808">
                <a:tc>
                  <a:txBody>
                    <a:bodyPr/>
                    <a:lstStyle/>
                    <a:p>
                      <a:r>
                        <a:rPr lang="fr-FR" dirty="0"/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Micro 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Macro F1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185749"/>
                  </a:ext>
                </a:extLst>
              </a:tr>
              <a:tr h="348808">
                <a:tc>
                  <a:txBody>
                    <a:bodyPr/>
                    <a:lstStyle/>
                    <a:p>
                      <a:r>
                        <a:rPr lang="fr-FR" dirty="0"/>
                        <a:t>DNN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60%</a:t>
                      </a:r>
                      <a:endParaRPr lang="fr-FR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2587434"/>
                  </a:ext>
                </a:extLst>
              </a:tr>
              <a:tr h="348808">
                <a:tc>
                  <a:txBody>
                    <a:bodyPr/>
                    <a:lstStyle/>
                    <a:p>
                      <a:r>
                        <a:rPr lang="fr-FR" dirty="0"/>
                        <a:t>RNN/LSTM (no </a:t>
                      </a:r>
                      <a:r>
                        <a:rPr lang="fr-FR" dirty="0" err="1"/>
                        <a:t>bidirectional</a:t>
                      </a:r>
                      <a:r>
                        <a:rPr lang="fr-F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65%</a:t>
                      </a:r>
                      <a:endParaRPr lang="fr-FR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44%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8446777"/>
                  </a:ext>
                </a:extLst>
              </a:tr>
              <a:tr h="348808">
                <a:tc>
                  <a:txBody>
                    <a:bodyPr/>
                    <a:lstStyle/>
                    <a:p>
                      <a:r>
                        <a:rPr lang="fr-FR" dirty="0" err="1"/>
                        <a:t>Parallel</a:t>
                      </a:r>
                      <a:r>
                        <a:rPr lang="fr-FR" dirty="0"/>
                        <a:t> CNN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67%</a:t>
                      </a:r>
                      <a:endParaRPr lang="fr-FR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48%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6855141"/>
                  </a:ext>
                </a:extLst>
              </a:tr>
              <a:tr h="348808">
                <a:tc>
                  <a:txBody>
                    <a:bodyPr/>
                    <a:lstStyle/>
                    <a:p>
                      <a:r>
                        <a:rPr lang="fr-FR" dirty="0" err="1"/>
                        <a:t>Sequential</a:t>
                      </a:r>
                      <a:r>
                        <a:rPr lang="fr-FR" dirty="0"/>
                        <a:t> 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61%</a:t>
                      </a:r>
                      <a:endParaRPr lang="fr-FR" sz="2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45,7%    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9894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7664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C77-B7C5-CE45-B01E-0F524BB4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Modeling</a:t>
            </a:r>
            <a:r>
              <a:rPr lang="fr-FR" b="1" dirty="0"/>
              <a:t> </a:t>
            </a:r>
            <a:r>
              <a:rPr lang="fr-FR" b="1" dirty="0" err="1"/>
              <a:t>comparison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E6D6C-9640-E241-A69F-AE54AC6379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BDF93-6EB5-0C44-B9D6-6897EE5F0C6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42952" y="1791731"/>
            <a:ext cx="4423718" cy="48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184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33E7-C1A0-4047-BD56-D608CE45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029DF-1971-0A47-9A24-CB4480DE52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DEEP LEARNING </a:t>
            </a:r>
            <a:r>
              <a:rPr lang="fr-FR" dirty="0" err="1"/>
              <a:t>gives</a:t>
            </a:r>
            <a:r>
              <a:rPr lang="fr-FR" dirty="0"/>
              <a:t> in </a:t>
            </a:r>
            <a:r>
              <a:rPr lang="fr-FR" dirty="0" err="1"/>
              <a:t>general</a:t>
            </a:r>
            <a:r>
              <a:rPr lang="fr-FR" dirty="0"/>
              <a:t> </a:t>
            </a:r>
            <a:r>
              <a:rPr lang="fr-FR" dirty="0" err="1"/>
              <a:t>outstanding</a:t>
            </a:r>
            <a:r>
              <a:rPr lang="fr-FR" dirty="0"/>
              <a:t> </a:t>
            </a:r>
            <a:r>
              <a:rPr lang="fr-FR" dirty="0" err="1"/>
              <a:t>accuracy</a:t>
            </a:r>
            <a:r>
              <a:rPr lang="fr-FR" dirty="0"/>
              <a:t> but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lacking</a:t>
            </a:r>
            <a:r>
              <a:rPr lang="fr-FR" dirty="0"/>
              <a:t> in the </a:t>
            </a:r>
            <a:r>
              <a:rPr lang="fr-FR" dirty="0" err="1"/>
              <a:t>field</a:t>
            </a:r>
            <a:r>
              <a:rPr lang="fr-FR" dirty="0"/>
              <a:t> of model </a:t>
            </a:r>
            <a:r>
              <a:rPr lang="fr-FR" dirty="0" err="1"/>
              <a:t>interpretability</a:t>
            </a:r>
            <a:endParaRPr lang="fr-FR" dirty="0"/>
          </a:p>
          <a:p>
            <a:pPr lvl="1"/>
            <a:r>
              <a:rPr lang="fr-FR" dirty="0"/>
              <a:t>No native support of variable importance (use </a:t>
            </a:r>
            <a:r>
              <a:rPr lang="fr-FR" dirty="0" err="1"/>
              <a:t>exogeneous</a:t>
            </a:r>
            <a:r>
              <a:rPr lang="fr-FR" dirty="0"/>
              <a:t> </a:t>
            </a:r>
            <a:r>
              <a:rPr lang="fr-FR" dirty="0" err="1"/>
              <a:t>estimator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LIME)</a:t>
            </a:r>
          </a:p>
          <a:p>
            <a:pPr lvl="1"/>
            <a:r>
              <a:rPr lang="fr-FR" dirty="0"/>
              <a:t>No </a:t>
            </a:r>
            <a:r>
              <a:rPr lang="fr-FR" dirty="0" err="1"/>
              <a:t>individual</a:t>
            </a:r>
            <a:r>
              <a:rPr lang="fr-FR" dirty="0"/>
              <a:t> </a:t>
            </a:r>
            <a:r>
              <a:rPr lang="fr-FR" dirty="0" err="1"/>
              <a:t>contributionS</a:t>
            </a:r>
            <a:r>
              <a:rPr lang="fr-FR" dirty="0"/>
              <a:t> at </a:t>
            </a:r>
            <a:r>
              <a:rPr lang="fr-FR" dirty="0" err="1"/>
              <a:t>prediction</a:t>
            </a:r>
            <a:r>
              <a:rPr lang="fr-FR" dirty="0"/>
              <a:t> time</a:t>
            </a:r>
          </a:p>
          <a:p>
            <a:pPr lvl="1"/>
            <a:r>
              <a:rPr lang="fr-FR" dirty="0"/>
              <a:t>Non intuitive hyper </a:t>
            </a:r>
            <a:r>
              <a:rPr lang="fr-FR" dirty="0" err="1"/>
              <a:t>parameters</a:t>
            </a:r>
            <a:r>
              <a:rPr lang="fr-FR" dirty="0"/>
              <a:t> (</a:t>
            </a:r>
            <a:r>
              <a:rPr lang="fr-FR" dirty="0" err="1"/>
              <a:t>difficult</a:t>
            </a:r>
            <a:r>
              <a:rPr lang="fr-FR" dirty="0"/>
              <a:t> to </a:t>
            </a:r>
            <a:r>
              <a:rPr lang="fr-FR" dirty="0" err="1"/>
              <a:t>understand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 to the performance)</a:t>
            </a:r>
          </a:p>
          <a:p>
            <a:r>
              <a:rPr lang="fr-FR" dirty="0" err="1"/>
              <a:t>Sklearn</a:t>
            </a:r>
            <a:r>
              <a:rPr lang="fr-FR" dirty="0"/>
              <a:t>/</a:t>
            </a:r>
            <a:r>
              <a:rPr lang="fr-FR" dirty="0" err="1"/>
              <a:t>XgBOOST</a:t>
            </a:r>
            <a:r>
              <a:rPr lang="fr-FR" dirty="0"/>
              <a:t> </a:t>
            </a:r>
            <a:r>
              <a:rPr lang="fr-FR" dirty="0" err="1"/>
              <a:t>offers</a:t>
            </a:r>
            <a:r>
              <a:rPr lang="fr-FR" dirty="0"/>
              <a:t>  a </a:t>
            </a:r>
            <a:r>
              <a:rPr lang="fr-FR" dirty="0" err="1"/>
              <a:t>better</a:t>
            </a:r>
            <a:r>
              <a:rPr lang="fr-FR" dirty="0"/>
              <a:t> support of </a:t>
            </a:r>
            <a:r>
              <a:rPr lang="fr-FR" dirty="0" err="1"/>
              <a:t>interpertability</a:t>
            </a:r>
            <a:r>
              <a:rPr lang="fr-FR" dirty="0"/>
              <a:t> (variable importance and </a:t>
            </a:r>
            <a:r>
              <a:rPr lang="fr-FR" dirty="0" err="1"/>
              <a:t>individual</a:t>
            </a:r>
            <a:r>
              <a:rPr lang="fr-FR" dirty="0"/>
              <a:t> contribution)</a:t>
            </a:r>
          </a:p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well-known</a:t>
            </a:r>
            <a:r>
              <a:rPr lang="fr-FR" dirty="0"/>
              <a:t> DILEMMA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accuracy</a:t>
            </a:r>
            <a:r>
              <a:rPr lang="fr-FR" dirty="0"/>
              <a:t> and </a:t>
            </a:r>
            <a:r>
              <a:rPr lang="fr-FR" dirty="0" err="1"/>
              <a:t>interpretability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811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1E76-2CAA-5D49-A113-03EDE20C6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F946-70DB-474D-ACC7-282DCA06FD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Sklearn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more a </a:t>
            </a:r>
            <a:r>
              <a:rPr lang="fr-FR" dirty="0" err="1"/>
              <a:t>powerful</a:t>
            </a:r>
            <a:r>
              <a:rPr lang="fr-FR" dirty="0"/>
              <a:t> but disparate </a:t>
            </a:r>
            <a:r>
              <a:rPr lang="fr-FR" dirty="0" err="1"/>
              <a:t>toolkit</a:t>
            </a:r>
            <a:r>
              <a:rPr lang="fr-FR" dirty="0"/>
              <a:t> </a:t>
            </a:r>
            <a:r>
              <a:rPr lang="fr-FR" dirty="0" err="1"/>
              <a:t>perfectly</a:t>
            </a:r>
            <a:r>
              <a:rPr lang="fr-FR" dirty="0"/>
              <a:t> </a:t>
            </a:r>
            <a:r>
              <a:rPr lang="fr-FR" dirty="0" err="1"/>
              <a:t>integrated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packages (</a:t>
            </a:r>
            <a:r>
              <a:rPr lang="fr-FR" dirty="0" err="1"/>
              <a:t>matplotlib</a:t>
            </a:r>
            <a:r>
              <a:rPr lang="fr-FR" dirty="0"/>
              <a:t>, </a:t>
            </a:r>
            <a:r>
              <a:rPr lang="fr-FR" dirty="0" err="1"/>
              <a:t>xgboost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It supports </a:t>
            </a:r>
            <a:r>
              <a:rPr lang="fr-FR" dirty="0" err="1"/>
              <a:t>nicely</a:t>
            </a:r>
            <a:r>
              <a:rPr lang="fr-FR" dirty="0"/>
              <a:t> standard </a:t>
            </a:r>
            <a:r>
              <a:rPr lang="fr-FR" dirty="0" err="1"/>
              <a:t>methodologies</a:t>
            </a:r>
            <a:r>
              <a:rPr lang="fr-FR" dirty="0"/>
              <a:t> (cross validation,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search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runs</a:t>
            </a:r>
            <a:r>
              <a:rPr lang="fr-FR" dirty="0"/>
              <a:t> on </a:t>
            </a:r>
            <a:r>
              <a:rPr lang="fr-FR" dirty="0" err="1"/>
              <a:t>regular</a:t>
            </a:r>
            <a:r>
              <a:rPr lang="fr-FR" dirty="0"/>
              <a:t> machine</a:t>
            </a:r>
          </a:p>
          <a:p>
            <a:r>
              <a:rPr lang="fr-FR" dirty="0"/>
              <a:t>In </a:t>
            </a:r>
            <a:r>
              <a:rPr lang="fr-FR" dirty="0" err="1"/>
              <a:t>contrast</a:t>
            </a:r>
            <a:r>
              <a:rPr lang="fr-FR" dirty="0"/>
              <a:t>,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one-stop-shop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framework</a:t>
            </a:r>
            <a:endParaRPr lang="fr-FR" dirty="0"/>
          </a:p>
          <a:p>
            <a:pPr lvl="1"/>
            <a:r>
              <a:rPr lang="fr-FR" dirty="0" err="1"/>
              <a:t>Keras</a:t>
            </a:r>
            <a:r>
              <a:rPr lang="fr-FR" dirty="0"/>
              <a:t> abstract layer simplifies </a:t>
            </a:r>
            <a:r>
              <a:rPr lang="fr-FR" dirty="0" err="1"/>
              <a:t>dramatically</a:t>
            </a:r>
            <a:r>
              <a:rPr lang="fr-FR" dirty="0"/>
              <a:t> the network construction</a:t>
            </a:r>
          </a:p>
          <a:p>
            <a:pPr lvl="1"/>
            <a:r>
              <a:rPr lang="fr-FR" dirty="0" err="1"/>
              <a:t>Tensorboard</a:t>
            </a:r>
            <a:r>
              <a:rPr lang="fr-FR" dirty="0"/>
              <a:t> </a:t>
            </a:r>
            <a:r>
              <a:rPr lang="fr-FR" dirty="0" err="1"/>
              <a:t>provides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</a:t>
            </a:r>
            <a:r>
              <a:rPr lang="fr-FR" dirty="0" err="1"/>
              <a:t>visualization</a:t>
            </a:r>
            <a:r>
              <a:rPr lang="fr-FR" dirty="0"/>
              <a:t> but </a:t>
            </a:r>
            <a:r>
              <a:rPr lang="fr-FR" dirty="0" err="1"/>
              <a:t>features</a:t>
            </a:r>
            <a:r>
              <a:rPr lang="fr-FR" dirty="0"/>
              <a:t> are </a:t>
            </a:r>
            <a:r>
              <a:rPr lang="fr-FR" dirty="0" err="1"/>
              <a:t>still</a:t>
            </a:r>
            <a:r>
              <a:rPr lang="fr-FR" dirty="0"/>
              <a:t> </a:t>
            </a:r>
            <a:r>
              <a:rPr lang="fr-FR" dirty="0" err="1"/>
              <a:t>limited</a:t>
            </a:r>
            <a:endParaRPr lang="fr-FR" dirty="0"/>
          </a:p>
          <a:p>
            <a:pPr lvl="1"/>
            <a:r>
              <a:rPr lang="fr-FR" dirty="0"/>
              <a:t>It </a:t>
            </a:r>
            <a:r>
              <a:rPr lang="fr-FR" dirty="0" err="1"/>
              <a:t>requires</a:t>
            </a:r>
            <a:r>
              <a:rPr lang="fr-FR" dirty="0"/>
              <a:t> GPU </a:t>
            </a:r>
            <a:r>
              <a:rPr lang="fr-FR" dirty="0" err="1"/>
              <a:t>acceleration</a:t>
            </a:r>
            <a:r>
              <a:rPr lang="fr-FR" dirty="0"/>
              <a:t>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76214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F48D-BF37-5745-86EF-D893EB136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substainability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EE9E-654F-2A45-8265-88726497120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Xgboost</a:t>
            </a:r>
            <a:r>
              <a:rPr lang="fr-FR" dirty="0"/>
              <a:t>/</a:t>
            </a:r>
            <a:r>
              <a:rPr lang="fr-FR" dirty="0" err="1"/>
              <a:t>Sklearn</a:t>
            </a:r>
            <a:r>
              <a:rPr lang="fr-FR" dirty="0"/>
              <a:t> and </a:t>
            </a:r>
            <a:r>
              <a:rPr lang="fr-FR" dirty="0" err="1"/>
              <a:t>Tensforflow</a:t>
            </a:r>
            <a:r>
              <a:rPr lang="fr-FR" dirty="0"/>
              <a:t>/</a:t>
            </a:r>
            <a:r>
              <a:rPr lang="fr-FR" dirty="0" err="1"/>
              <a:t>Keras</a:t>
            </a:r>
            <a:r>
              <a:rPr lang="fr-FR" dirty="0"/>
              <a:t> are </a:t>
            </a:r>
            <a:r>
              <a:rPr lang="fr-FR" dirty="0" err="1"/>
              <a:t>supported</a:t>
            </a:r>
            <a:r>
              <a:rPr lang="fr-FR" dirty="0"/>
              <a:t> by a </a:t>
            </a:r>
            <a:r>
              <a:rPr lang="fr-FR" dirty="0" err="1"/>
              <a:t>strong</a:t>
            </a:r>
            <a:r>
              <a:rPr lang="fr-FR" dirty="0"/>
              <a:t> </a:t>
            </a:r>
            <a:r>
              <a:rPr lang="fr-FR" dirty="0" err="1"/>
              <a:t>community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Nevertheless</a:t>
            </a:r>
            <a:r>
              <a:rPr lang="fr-FR" dirty="0"/>
              <a:t>, </a:t>
            </a:r>
            <a:r>
              <a:rPr lang="fr-FR" dirty="0" err="1"/>
              <a:t>Research</a:t>
            </a:r>
            <a:r>
              <a:rPr lang="fr-FR" dirty="0"/>
              <a:t> on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seems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more active</a:t>
            </a:r>
          </a:p>
          <a:p>
            <a:endParaRPr lang="fr-FR" dirty="0"/>
          </a:p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counting</a:t>
            </a:r>
            <a:r>
              <a:rPr lang="fr-FR" dirty="0"/>
              <a:t> </a:t>
            </a:r>
            <a:r>
              <a:rPr lang="fr-FR" dirty="0" err="1"/>
              <a:t>finally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capacity</a:t>
            </a:r>
            <a:r>
              <a:rPr lang="fr-FR" dirty="0"/>
              <a:t> to </a:t>
            </a:r>
            <a:r>
              <a:rPr lang="fr-FR" dirty="0" err="1"/>
              <a:t>provide</a:t>
            </a:r>
            <a:r>
              <a:rPr lang="fr-FR" dirty="0"/>
              <a:t> good performance in an acceptable </a:t>
            </a:r>
            <a:r>
              <a:rPr lang="fr-FR" dirty="0" err="1"/>
              <a:t>execution</a:t>
            </a:r>
            <a:r>
              <a:rPr lang="fr-FR" dirty="0"/>
              <a:t> time on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particular</a:t>
            </a:r>
            <a:r>
              <a:rPr lang="fr-FR" dirty="0"/>
              <a:t> </a:t>
            </a:r>
            <a:r>
              <a:rPr lang="fr-FR" dirty="0" err="1"/>
              <a:t>prediction</a:t>
            </a:r>
            <a:r>
              <a:rPr lang="fr-FR" dirty="0"/>
              <a:t> TASK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916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9E1C-8A59-644C-805A-0E729B05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070A-8A37-8547-913D-01C1F4D4FA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understanding</a:t>
            </a:r>
            <a:r>
              <a:rPr lang="fr-FR" dirty="0"/>
              <a:t> data structure </a:t>
            </a:r>
            <a:r>
              <a:rPr lang="fr-FR" dirty="0" err="1"/>
              <a:t>helps</a:t>
            </a:r>
            <a:r>
              <a:rPr lang="fr-FR" dirty="0"/>
              <a:t> to </a:t>
            </a:r>
            <a:r>
              <a:rPr lang="fr-FR" dirty="0" err="1"/>
              <a:t>define</a:t>
            </a:r>
            <a:r>
              <a:rPr lang="fr-FR" dirty="0"/>
              <a:t> the OPTIMAL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procedure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83593-F8B8-3D47-9C61-D87D5D7FF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982" y="3126696"/>
            <a:ext cx="4609773" cy="291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882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C6FE-D9F9-ED42-903D-E3E78A51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STATE OF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364DD-F7C2-BB44-B80F-5A89D4CA17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an ACADEMIC Comparative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isolating</a:t>
            </a:r>
            <a:r>
              <a:rPr lang="fr-FR" dirty="0"/>
              <a:t> techniques and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variants</a:t>
            </a:r>
            <a:endParaRPr lang="fr-FR" dirty="0"/>
          </a:p>
          <a:p>
            <a:pPr lvl="1"/>
            <a:r>
              <a:rPr lang="fr-FR" dirty="0"/>
              <a:t>Objective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highlight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respective </a:t>
            </a:r>
            <a:r>
              <a:rPr lang="fr-FR" dirty="0" err="1"/>
              <a:t>strength</a:t>
            </a:r>
            <a:r>
              <a:rPr lang="fr-FR" dirty="0"/>
              <a:t> and </a:t>
            </a:r>
            <a:r>
              <a:rPr lang="fr-FR" dirty="0" err="1"/>
              <a:t>weakness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In real life, </a:t>
            </a:r>
            <a:r>
              <a:rPr lang="fr-FR" dirty="0" err="1"/>
              <a:t>winning</a:t>
            </a:r>
            <a:r>
              <a:rPr lang="fr-FR" dirty="0"/>
              <a:t> </a:t>
            </a:r>
            <a:r>
              <a:rPr lang="fr-FR" dirty="0" err="1"/>
              <a:t>practiceS</a:t>
            </a:r>
            <a:r>
              <a:rPr lang="fr-FR" dirty="0"/>
              <a:t> </a:t>
            </a:r>
            <a:r>
              <a:rPr lang="fr-FR" dirty="0" err="1"/>
              <a:t>advocate</a:t>
            </a:r>
            <a:r>
              <a:rPr lang="fr-FR" dirty="0"/>
              <a:t> to</a:t>
            </a:r>
          </a:p>
          <a:p>
            <a:pPr lvl="1"/>
            <a:r>
              <a:rPr lang="fr-FR" dirty="0" err="1"/>
              <a:t>Try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techniques and </a:t>
            </a:r>
            <a:r>
              <a:rPr lang="fr-FR" dirty="0" err="1"/>
              <a:t>keep</a:t>
            </a:r>
            <a:r>
              <a:rPr lang="fr-FR" dirty="0"/>
              <a:t> the one </a:t>
            </a:r>
            <a:r>
              <a:rPr lang="fr-FR" dirty="0" err="1"/>
              <a:t>delivering</a:t>
            </a:r>
            <a:r>
              <a:rPr lang="fr-FR" dirty="0"/>
              <a:t> the best performance</a:t>
            </a:r>
          </a:p>
          <a:p>
            <a:pPr lvl="1"/>
            <a:r>
              <a:rPr lang="fr-FR" dirty="0"/>
              <a:t>Combine </a:t>
            </a:r>
            <a:r>
              <a:rPr lang="fr-FR" dirty="0" err="1"/>
              <a:t>them</a:t>
            </a:r>
            <a:endParaRPr lang="fr-FR" dirty="0"/>
          </a:p>
          <a:p>
            <a:pPr lvl="2"/>
            <a:r>
              <a:rPr lang="fr-FR" dirty="0" err="1"/>
              <a:t>Rnn</a:t>
            </a:r>
            <a:r>
              <a:rPr lang="fr-FR" dirty="0"/>
              <a:t> and </a:t>
            </a:r>
            <a:r>
              <a:rPr lang="fr-FR" dirty="0" err="1"/>
              <a:t>cnn</a:t>
            </a:r>
            <a:r>
              <a:rPr lang="fr-FR" dirty="0"/>
              <a:t> architectures</a:t>
            </a:r>
          </a:p>
          <a:p>
            <a:pPr lvl="2"/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extraction</a:t>
            </a:r>
          </a:p>
        </p:txBody>
      </p:sp>
    </p:spTree>
    <p:extLst>
      <p:ext uri="{BB962C8B-B14F-4D97-AF65-F5344CB8AC3E}">
        <p14:creationId xmlns:p14="http://schemas.microsoft.com/office/powerpoint/2010/main" val="27462634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9F7D-B53F-C749-8464-C514ABC3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 Few Samples/Too Many Target Effects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2D90B-B6E0-024F-90D6-19D2FEF0EE9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Multiclass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tricky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imbalanced</a:t>
            </a:r>
            <a:r>
              <a:rPr lang="fr-FR" dirty="0"/>
              <a:t>/</a:t>
            </a:r>
            <a:r>
              <a:rPr lang="fr-FR" dirty="0" err="1"/>
              <a:t>numerous</a:t>
            </a:r>
            <a:r>
              <a:rPr lang="fr-FR" dirty="0"/>
              <a:t> labels and </a:t>
            </a:r>
            <a:r>
              <a:rPr lang="fr-FR" dirty="0" err="1"/>
              <a:t>low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  <a:p>
            <a:pPr lvl="1"/>
            <a:r>
              <a:rPr lang="fr-FR" dirty="0"/>
              <a:t>Performance in </a:t>
            </a:r>
            <a:r>
              <a:rPr lang="fr-FR" dirty="0" err="1"/>
              <a:t>consequent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low</a:t>
            </a:r>
            <a:r>
              <a:rPr lang="fr-FR" dirty="0"/>
              <a:t> (67% at BEST)</a:t>
            </a:r>
          </a:p>
          <a:p>
            <a:r>
              <a:rPr lang="fr-FR" dirty="0"/>
              <a:t>In </a:t>
            </a:r>
            <a:r>
              <a:rPr lang="fr-FR" dirty="0" err="1"/>
              <a:t>better</a:t>
            </a:r>
            <a:r>
              <a:rPr lang="fr-FR" dirty="0"/>
              <a:t> condition (KEEP the 2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frequent</a:t>
            </a:r>
            <a:r>
              <a:rPr lang="fr-FR" dirty="0"/>
              <a:t> classes to </a:t>
            </a:r>
            <a:r>
              <a:rPr lang="fr-FR" dirty="0" err="1"/>
              <a:t>predict</a:t>
            </a:r>
            <a:r>
              <a:rPr lang="fr-FR" dirty="0"/>
              <a:t>) </a:t>
            </a:r>
            <a:r>
              <a:rPr lang="fr-FR" dirty="0" err="1"/>
              <a:t>with</a:t>
            </a:r>
            <a:r>
              <a:rPr lang="fr-FR" dirty="0"/>
              <a:t> LSTM</a:t>
            </a:r>
          </a:p>
          <a:p>
            <a:pPr lvl="1"/>
            <a:r>
              <a:rPr lang="fr-FR" dirty="0"/>
              <a:t>Learning </a:t>
            </a:r>
            <a:r>
              <a:rPr lang="fr-FR" dirty="0" err="1"/>
              <a:t>curve</a:t>
            </a:r>
            <a:r>
              <a:rPr lang="fr-FR" dirty="0"/>
              <a:t> looks </a:t>
            </a:r>
            <a:r>
              <a:rPr lang="fr-FR" dirty="0" err="1"/>
              <a:t>much</a:t>
            </a:r>
            <a:r>
              <a:rPr lang="fr-FR" dirty="0"/>
              <a:t> more </a:t>
            </a:r>
            <a:r>
              <a:rPr lang="fr-FR" dirty="0" err="1"/>
              <a:t>appealing</a:t>
            </a:r>
            <a:endParaRPr lang="fr-FR" dirty="0"/>
          </a:p>
          <a:p>
            <a:pPr lvl="1"/>
            <a:r>
              <a:rPr lang="fr-FR" dirty="0"/>
              <a:t>Micro F1-score on test </a:t>
            </a:r>
            <a:r>
              <a:rPr lang="fr-FR" dirty="0" err="1"/>
              <a:t>reaches</a:t>
            </a:r>
            <a:r>
              <a:rPr lang="fr-FR" dirty="0"/>
              <a:t> </a:t>
            </a:r>
            <a:r>
              <a:rPr lang="fr-FR" b="1" dirty="0"/>
              <a:t>92%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LSTM!</a:t>
            </a:r>
          </a:p>
          <a:p>
            <a:endParaRPr lang="fr-FR" dirty="0"/>
          </a:p>
          <a:p>
            <a:r>
              <a:rPr lang="fr-FR" dirty="0" err="1"/>
              <a:t>Learner</a:t>
            </a:r>
            <a:r>
              <a:rPr lang="fr-FR" dirty="0"/>
              <a:t> </a:t>
            </a:r>
            <a:r>
              <a:rPr lang="fr-FR" dirty="0" err="1"/>
              <a:t>needs</a:t>
            </a:r>
            <a:r>
              <a:rPr lang="fr-FR" dirty="0"/>
              <a:t> </a:t>
            </a:r>
            <a:r>
              <a:rPr lang="fr-FR" dirty="0" err="1"/>
              <a:t>sufficient</a:t>
            </a:r>
            <a:r>
              <a:rPr lang="fr-FR" dirty="0"/>
              <a:t> data </a:t>
            </a:r>
            <a:r>
              <a:rPr lang="fr-FR" dirty="0" err="1"/>
              <a:t>with</a:t>
            </a:r>
            <a:r>
              <a:rPr lang="fr-FR" dirty="0"/>
              <a:t> FAIRLY</a:t>
            </a:r>
            <a:br>
              <a:rPr lang="fr-FR" dirty="0"/>
            </a:br>
            <a:r>
              <a:rPr lang="fr-FR" dirty="0" err="1"/>
              <a:t>balanced</a:t>
            </a:r>
            <a:r>
              <a:rPr lang="fr-FR" dirty="0"/>
              <a:t> distribution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7BF854-9B19-0540-B8DE-B6314BF6487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410087" y="3792471"/>
            <a:ext cx="4447403" cy="289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733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50D0-2D60-4B45-BE4E-03866C4B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takeaways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6121E-730D-F44A-AA9F-B2759FC813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3626"/>
            <a:ext cx="10363826" cy="4178830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Non conclusive performance </a:t>
            </a:r>
            <a:r>
              <a:rPr lang="fr-FR" dirty="0" err="1"/>
              <a:t>results</a:t>
            </a:r>
            <a:r>
              <a:rPr lang="fr-FR" dirty="0"/>
              <a:t> (67% micro F1-score at best)</a:t>
            </a:r>
          </a:p>
          <a:p>
            <a:pPr lvl="1"/>
            <a:r>
              <a:rPr lang="fr-FR" dirty="0" err="1"/>
              <a:t>Extracting</a:t>
            </a:r>
            <a:r>
              <a:rPr lang="fr-FR" dirty="0"/>
              <a:t> </a:t>
            </a:r>
            <a:r>
              <a:rPr lang="fr-FR" dirty="0" err="1"/>
              <a:t>sense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natural</a:t>
            </a:r>
            <a:r>
              <a:rPr lang="fr-FR" dirty="0"/>
              <a:t>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hard ( </a:t>
            </a:r>
            <a:r>
              <a:rPr lang="fr-FR" dirty="0" err="1"/>
              <a:t>especially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familiar</a:t>
            </a:r>
            <a:r>
              <a:rPr lang="fr-FR" dirty="0"/>
              <a:t> french !)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few </a:t>
            </a:r>
            <a:r>
              <a:rPr lang="fr-FR" dirty="0" err="1"/>
              <a:t>samples</a:t>
            </a:r>
            <a:r>
              <a:rPr lang="fr-FR" dirty="0"/>
              <a:t> and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classes</a:t>
            </a:r>
          </a:p>
          <a:p>
            <a:pPr lvl="1"/>
            <a:r>
              <a:rPr lang="fr-FR" dirty="0" err="1"/>
              <a:t>Disappointing</a:t>
            </a:r>
            <a:r>
              <a:rPr lang="fr-FR" dirty="0"/>
              <a:t> relative gain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(CNN or LSTM)</a:t>
            </a:r>
          </a:p>
          <a:p>
            <a:r>
              <a:rPr lang="fr-FR" dirty="0"/>
              <a:t>DL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extremely</a:t>
            </a:r>
            <a:r>
              <a:rPr lang="fr-FR" dirty="0"/>
              <a:t> flexible, </a:t>
            </a:r>
            <a:r>
              <a:rPr lang="fr-FR" dirty="0" err="1"/>
              <a:t>highLY</a:t>
            </a:r>
            <a:r>
              <a:rPr lang="fr-FR" dirty="0"/>
              <a:t> efficient but </a:t>
            </a:r>
            <a:r>
              <a:rPr lang="fr-FR" dirty="0" err="1"/>
              <a:t>tricky</a:t>
            </a:r>
            <a:r>
              <a:rPr lang="fr-FR" dirty="0"/>
              <a:t> to tune</a:t>
            </a:r>
          </a:p>
          <a:p>
            <a:pPr lvl="1"/>
            <a:r>
              <a:rPr lang="fr-FR"/>
              <a:t>classical</a:t>
            </a:r>
            <a:r>
              <a:rPr lang="fr-FR" dirty="0"/>
              <a:t> Technique </a:t>
            </a:r>
            <a:r>
              <a:rPr lang="fr-FR" dirty="0" err="1"/>
              <a:t>is</a:t>
            </a:r>
            <a:r>
              <a:rPr lang="fr-FR" dirty="0"/>
              <a:t> more </a:t>
            </a:r>
            <a:r>
              <a:rPr lang="fr-FR" dirty="0" err="1"/>
              <a:t>easy</a:t>
            </a:r>
            <a:r>
              <a:rPr lang="fr-FR" dirty="0"/>
              <a:t> to setup but </a:t>
            </a:r>
            <a:r>
              <a:rPr lang="fr-FR" dirty="0" err="1"/>
              <a:t>exhibits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performance limitations </a:t>
            </a:r>
          </a:p>
          <a:p>
            <a:r>
              <a:rPr lang="fr-FR" dirty="0" err="1"/>
              <a:t>rewarding</a:t>
            </a:r>
            <a:r>
              <a:rPr lang="fr-FR" dirty="0"/>
              <a:t> Return of </a:t>
            </a:r>
            <a:r>
              <a:rPr lang="fr-FR" dirty="0" err="1"/>
              <a:t>experience</a:t>
            </a:r>
            <a:r>
              <a:rPr lang="fr-FR" dirty="0"/>
              <a:t> on key Data science </a:t>
            </a:r>
            <a:r>
              <a:rPr lang="fr-FR" dirty="0" err="1"/>
              <a:t>methodology</a:t>
            </a:r>
            <a:endParaRPr lang="fr-FR" dirty="0"/>
          </a:p>
          <a:p>
            <a:pPr lvl="1"/>
            <a:r>
              <a:rPr lang="fr-FR" dirty="0"/>
              <a:t>DATA Exploration and </a:t>
            </a:r>
            <a:r>
              <a:rPr lang="fr-FR" dirty="0" err="1"/>
              <a:t>analysis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preparation</a:t>
            </a:r>
            <a:r>
              <a:rPr lang="fr-FR" dirty="0"/>
              <a:t> (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Modeling</a:t>
            </a:r>
            <a:r>
              <a:rPr lang="fr-FR" dirty="0"/>
              <a:t>/architecture </a:t>
            </a:r>
            <a:r>
              <a:rPr lang="fr-FR" dirty="0" err="1"/>
              <a:t>selection</a:t>
            </a:r>
            <a:r>
              <a:rPr lang="fr-FR" dirty="0"/>
              <a:t> + Hyper 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  <a:p>
            <a:pPr lvl="1"/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and </a:t>
            </a:r>
            <a:r>
              <a:rPr lang="fr-FR" dirty="0" err="1"/>
              <a:t>improvement</a:t>
            </a:r>
            <a:r>
              <a:rPr lang="fr-FR" dirty="0"/>
              <a:t> </a:t>
            </a:r>
            <a:r>
              <a:rPr lang="fr-FR" dirty="0" err="1"/>
              <a:t>loop</a:t>
            </a:r>
            <a:r>
              <a:rPr lang="fr-FR" dirty="0"/>
              <a:t>-back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33096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5BC9-48D7-274E-91E4-E64BE6BE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appendix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6EFB-EC1C-734D-A657-816314E950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POSOS DATA CHALLENGE DESCRIBED AT</a:t>
            </a:r>
          </a:p>
          <a:p>
            <a:pPr lvl="1"/>
            <a:r>
              <a:rPr lang="en-US" sz="1200" u="sng" dirty="0">
                <a:hlinkClick r:id="rId3"/>
              </a:rPr>
              <a:t>https://challengedata.ens.fr/fr/challenge/33/predisez_la_reponse_attendue.html</a:t>
            </a:r>
            <a:r>
              <a:rPr lang="fr-FR" sz="1200" dirty="0"/>
              <a:t> </a:t>
            </a:r>
          </a:p>
          <a:p>
            <a:r>
              <a:rPr lang="fr-FR" dirty="0" err="1"/>
              <a:t>Runnable</a:t>
            </a:r>
            <a:r>
              <a:rPr lang="fr-FR" dirty="0"/>
              <a:t> notebooks </a:t>
            </a:r>
            <a:r>
              <a:rPr lang="fr-FR" dirty="0" err="1"/>
              <a:t>available</a:t>
            </a:r>
            <a:r>
              <a:rPr lang="fr-FR" dirty="0"/>
              <a:t> at</a:t>
            </a:r>
          </a:p>
          <a:p>
            <a:pPr lvl="1"/>
            <a:r>
              <a:rPr lang="fr-FR" sz="1200" dirty="0">
                <a:hlinkClick r:id="rId4"/>
              </a:rPr>
              <a:t>https://github.com/jhuu32/CES</a:t>
            </a:r>
            <a:endParaRPr lang="fr-FR" sz="1200" dirty="0"/>
          </a:p>
          <a:p>
            <a:r>
              <a:rPr lang="fr-FR" dirty="0"/>
              <a:t>BLOG/PAPER </a:t>
            </a:r>
            <a:r>
              <a:rPr lang="fr-FR" dirty="0" err="1"/>
              <a:t>REFERENcES</a:t>
            </a:r>
            <a:endParaRPr lang="fr-FR" dirty="0"/>
          </a:p>
          <a:p>
            <a:pPr lvl="1"/>
            <a:r>
              <a:rPr lang="fr-FR" sz="1300" dirty="0" err="1"/>
              <a:t>Convolutional</a:t>
            </a:r>
            <a:r>
              <a:rPr lang="fr-FR" sz="1300" dirty="0"/>
              <a:t> Neural Networks for Sentence Classification (</a:t>
            </a:r>
            <a:r>
              <a:rPr lang="fr-FR" sz="1300" b="1" dirty="0"/>
              <a:t>REF1</a:t>
            </a:r>
            <a:r>
              <a:rPr lang="fr-FR" sz="1300" dirty="0"/>
              <a:t>)</a:t>
            </a:r>
          </a:p>
          <a:p>
            <a:pPr lvl="2"/>
            <a:r>
              <a:rPr lang="fr-FR" sz="1300" dirty="0">
                <a:hlinkClick r:id="rId5"/>
              </a:rPr>
              <a:t>https://arxiv.org/abs/1408.5882</a:t>
            </a:r>
            <a:endParaRPr lang="fr-FR" sz="1300" dirty="0"/>
          </a:p>
          <a:p>
            <a:pPr lvl="1"/>
            <a:r>
              <a:rPr lang="fr-FR" sz="1300" dirty="0"/>
              <a:t>TEXT CLASSIFICATION WITH </a:t>
            </a:r>
            <a:r>
              <a:rPr lang="fr-FR" sz="1300" dirty="0" err="1"/>
              <a:t>sequentiaL</a:t>
            </a:r>
            <a:r>
              <a:rPr lang="fr-FR" sz="1300" dirty="0"/>
              <a:t> CNN GITHUB PROJECT (</a:t>
            </a:r>
            <a:r>
              <a:rPr lang="fr-FR" sz="1300" b="1" dirty="0"/>
              <a:t>REF2</a:t>
            </a:r>
            <a:r>
              <a:rPr lang="fr-FR" sz="1300" dirty="0"/>
              <a:t>)</a:t>
            </a:r>
          </a:p>
          <a:p>
            <a:pPr lvl="2"/>
            <a:r>
              <a:rPr lang="fr-FR" sz="1300" dirty="0">
                <a:hlinkClick r:id="rId6"/>
              </a:rPr>
              <a:t>https://richliao.github.io/supervised/classification/2016/11/26/textclassifier-convolutional/</a:t>
            </a:r>
            <a:endParaRPr lang="fr-FR" sz="1300" dirty="0"/>
          </a:p>
          <a:p>
            <a:pPr lvl="1"/>
            <a:r>
              <a:rPr lang="en-US" sz="1300" dirty="0"/>
              <a:t>Sensitivity Analysis of Convolutional Neural Networks for Sentence Classification (</a:t>
            </a:r>
            <a:r>
              <a:rPr lang="en-US" sz="1300" b="1" dirty="0"/>
              <a:t>REF3</a:t>
            </a:r>
            <a:r>
              <a:rPr lang="en-US" sz="1300" dirty="0"/>
              <a:t>)</a:t>
            </a:r>
            <a:endParaRPr lang="fr-FR" sz="1300" dirty="0"/>
          </a:p>
          <a:p>
            <a:pPr lvl="2"/>
            <a:r>
              <a:rPr lang="en-US" sz="1300" dirty="0"/>
              <a:t>https://</a:t>
            </a:r>
            <a:r>
              <a:rPr lang="en-US" sz="1300" dirty="0" err="1"/>
              <a:t>arxiv.org</a:t>
            </a:r>
            <a:r>
              <a:rPr lang="en-US" sz="1300" dirty="0"/>
              <a:t>/abs/1510.03820</a:t>
            </a:r>
            <a:endParaRPr lang="fr-FR" sz="1300" dirty="0"/>
          </a:p>
          <a:p>
            <a:pPr lvl="1"/>
            <a:endParaRPr lang="fr-FR" sz="1400" dirty="0"/>
          </a:p>
          <a:p>
            <a:pPr lvl="1"/>
            <a:endParaRPr lang="fr-FR" sz="1200" dirty="0"/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7B2B1-DC69-DA48-9AAE-D7017B6C3BA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9400032" y="1663004"/>
            <a:ext cx="2474522" cy="375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641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55E15-296B-4B44-8263-AAADAFC5E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One last </a:t>
            </a:r>
            <a:r>
              <a:rPr lang="fr-FR" dirty="0" err="1"/>
              <a:t>thing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94C55-A2E5-6D4E-BFFD-C9AFB496ACD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VERY LAST NN EXPERIMENT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/>
              <a:t>RNN, GRU and attention </a:t>
            </a:r>
            <a:r>
              <a:rPr lang="fr-FR" dirty="0"/>
              <a:t>architecture</a:t>
            </a:r>
          </a:p>
          <a:p>
            <a:pPr lvl="1"/>
            <a:r>
              <a:rPr lang="fr-FR" dirty="0"/>
              <a:t>GRU </a:t>
            </a:r>
            <a:r>
              <a:rPr lang="fr-FR" dirty="0" err="1"/>
              <a:t>is</a:t>
            </a:r>
            <a:r>
              <a:rPr lang="fr-FR" dirty="0"/>
              <a:t> a more </a:t>
            </a:r>
            <a:r>
              <a:rPr lang="fr-FR" dirty="0" err="1"/>
              <a:t>recent</a:t>
            </a:r>
            <a:r>
              <a:rPr lang="fr-FR" dirty="0"/>
              <a:t> and simple unit </a:t>
            </a:r>
            <a:r>
              <a:rPr lang="fr-FR" dirty="0" err="1"/>
              <a:t>than</a:t>
            </a:r>
            <a:r>
              <a:rPr lang="fr-FR" dirty="0"/>
              <a:t> LSTM</a:t>
            </a:r>
          </a:p>
          <a:p>
            <a:pPr lvl="1"/>
            <a:r>
              <a:rPr lang="fr-FR" dirty="0"/>
              <a:t>Micro F1 score = 68,5%</a:t>
            </a:r>
          </a:p>
          <a:p>
            <a:pPr lvl="1"/>
            <a:r>
              <a:rPr lang="fr-FR" sz="1100" dirty="0"/>
              <a:t>https://</a:t>
            </a:r>
            <a:r>
              <a:rPr lang="fr-FR" sz="1100" dirty="0" err="1"/>
              <a:t>github.com</a:t>
            </a:r>
            <a:r>
              <a:rPr lang="fr-FR" sz="1100" dirty="0"/>
              <a:t>/jhuu32/CES/blob/master/notebooks/</a:t>
            </a:r>
            <a:r>
              <a:rPr lang="fr-FR" sz="1100" dirty="0" err="1"/>
              <a:t>deep_learning</a:t>
            </a:r>
            <a:r>
              <a:rPr lang="fr-FR" sz="1100" dirty="0"/>
              <a:t>/</a:t>
            </a:r>
            <a:r>
              <a:rPr lang="fr-FR" sz="1100" dirty="0" err="1"/>
              <a:t>deep_learning_GRU_attention_with_fasttext_embedding.ipynb</a:t>
            </a:r>
            <a:endParaRPr lang="fr-FR" sz="1100" dirty="0"/>
          </a:p>
          <a:p>
            <a:pPr lvl="1"/>
            <a:endParaRPr lang="fr-FR" dirty="0"/>
          </a:p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improvement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never</a:t>
            </a:r>
            <a:r>
              <a:rPr lang="fr-FR" dirty="0"/>
              <a:t> </a:t>
            </a:r>
            <a:r>
              <a:rPr lang="fr-FR" dirty="0" err="1"/>
              <a:t>ending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119458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80977-9EA9-D148-8E64-D2C1C0FF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samples</a:t>
            </a:r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C5567-916E-834E-9770-C04C6095B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9292"/>
            <a:ext cx="12192000" cy="393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39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37128-B207-0D4A-A67B-5D020ECC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TARGET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39D9-4DB2-FF47-8293-8D00290125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b="1" dirty="0" err="1"/>
              <a:t>Imbalanced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distribution (51 classes)</a:t>
            </a:r>
          </a:p>
          <a:p>
            <a:pPr lvl="1"/>
            <a:r>
              <a:rPr lang="fr-FR" dirty="0"/>
              <a:t>High Standard </a:t>
            </a:r>
            <a:r>
              <a:rPr lang="fr-FR" dirty="0" err="1"/>
              <a:t>deviation</a:t>
            </a:r>
            <a:r>
              <a:rPr lang="fr-FR" dirty="0"/>
              <a:t> : 274</a:t>
            </a:r>
          </a:p>
          <a:p>
            <a:r>
              <a:rPr lang="fr-FR" dirty="0" err="1"/>
              <a:t>Median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under</a:t>
            </a:r>
            <a:r>
              <a:rPr lang="fr-FR" dirty="0"/>
              <a:t> 100 </a:t>
            </a:r>
            <a:r>
              <a:rPr lang="fr-FR" dirty="0" err="1"/>
              <a:t>samples</a:t>
            </a:r>
            <a:r>
              <a:rPr lang="fr-FR" dirty="0"/>
              <a:t> (</a:t>
            </a:r>
            <a:r>
              <a:rPr lang="fr-FR" dirty="0" err="1"/>
              <a:t>really</a:t>
            </a:r>
            <a:r>
              <a:rPr lang="fr-FR" dirty="0"/>
              <a:t> short)</a:t>
            </a:r>
          </a:p>
          <a:p>
            <a:pPr lvl="1"/>
            <a:r>
              <a:rPr lang="fr-FR" dirty="0"/>
              <a:t>8000 SAMPLES for training</a:t>
            </a:r>
          </a:p>
          <a:p>
            <a:pPr lvl="1"/>
            <a:r>
              <a:rPr lang="fr-FR" dirty="0"/>
              <a:t>HOLDOUT for validation/TEST </a:t>
            </a:r>
            <a:r>
              <a:rPr lang="fr-FR" dirty="0" err="1"/>
              <a:t>makes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shorter</a:t>
            </a:r>
            <a:endParaRPr lang="fr-FR" dirty="0"/>
          </a:p>
          <a:p>
            <a:r>
              <a:rPr lang="fr-FR" dirty="0" err="1"/>
              <a:t>Anonymized</a:t>
            </a:r>
            <a:r>
              <a:rPr lang="fr-FR" dirty="0"/>
              <a:t> labels (1-51)</a:t>
            </a:r>
          </a:p>
          <a:p>
            <a:pPr lvl="1"/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manual</a:t>
            </a:r>
            <a:r>
              <a:rPr lang="fr-FR" dirty="0"/>
              <a:t> classification </a:t>
            </a:r>
            <a:r>
              <a:rPr lang="fr-FR" dirty="0" err="1"/>
              <a:t>trickiest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02269-2A92-A54E-80C7-5482933BC52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07427" y="2478302"/>
            <a:ext cx="4868561" cy="290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94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0869-C5B1-2D4F-B16F-E3DA3BFB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LABEL </a:t>
            </a:r>
            <a:r>
              <a:rPr lang="fr-FR" dirty="0" err="1"/>
              <a:t>meaning</a:t>
            </a:r>
            <a:r>
              <a:rPr lang="fr-FR" dirty="0"/>
              <a:t>/TOPIC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119AC-241D-3844-830E-559B0E279D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on Label </a:t>
            </a:r>
            <a:r>
              <a:rPr lang="fr-FR" dirty="0" err="1"/>
              <a:t>semantic</a:t>
            </a:r>
            <a:endParaRPr lang="fr-FR" dirty="0"/>
          </a:p>
          <a:p>
            <a:pPr lvl="1"/>
            <a:r>
              <a:rPr lang="fr-FR" dirty="0"/>
              <a:t>1st mode : </a:t>
            </a:r>
            <a:r>
              <a:rPr lang="fr-FR" dirty="0" err="1"/>
              <a:t>drug</a:t>
            </a:r>
            <a:r>
              <a:rPr lang="fr-FR" dirty="0"/>
              <a:t> adverse </a:t>
            </a:r>
            <a:r>
              <a:rPr lang="fr-FR" dirty="0" err="1"/>
              <a:t>effects</a:t>
            </a:r>
            <a:endParaRPr lang="fr-FR" dirty="0"/>
          </a:p>
          <a:p>
            <a:pPr lvl="1"/>
            <a:r>
              <a:rPr lang="fr-FR" dirty="0"/>
              <a:t>2d mode : </a:t>
            </a:r>
            <a:r>
              <a:rPr lang="fr-FR" dirty="0" err="1"/>
              <a:t>drug-disease</a:t>
            </a:r>
            <a:r>
              <a:rPr lang="fr-FR" dirty="0"/>
              <a:t> indication/</a:t>
            </a:r>
            <a:r>
              <a:rPr lang="fr-FR" dirty="0" err="1"/>
              <a:t>efficiency</a:t>
            </a:r>
            <a:endParaRPr lang="fr-FR" dirty="0"/>
          </a:p>
          <a:p>
            <a:r>
              <a:rPr lang="fr-FR" dirty="0" err="1"/>
              <a:t>Automatic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/>
              <a:t> </a:t>
            </a:r>
            <a:r>
              <a:rPr lang="fr-FR" b="1"/>
              <a:t>Non</a:t>
            </a:r>
            <a:r>
              <a:rPr lang="fr-FR" b="1" dirty="0"/>
              <a:t>-</a:t>
            </a:r>
            <a:r>
              <a:rPr lang="fr-FR" b="1"/>
              <a:t>negative</a:t>
            </a:r>
            <a:r>
              <a:rPr lang="fr-FR" b="1" dirty="0"/>
              <a:t> Matrix </a:t>
            </a:r>
            <a:r>
              <a:rPr lang="fr-FR" b="1" dirty="0" err="1"/>
              <a:t>factorization</a:t>
            </a:r>
            <a:endParaRPr lang="fr-FR" b="1" dirty="0"/>
          </a:p>
          <a:p>
            <a:pPr lvl="1"/>
            <a:r>
              <a:rPr lang="fr-FR" dirty="0" err="1"/>
              <a:t>Each</a:t>
            </a:r>
            <a:r>
              <a:rPr lang="fr-FR" dirty="0"/>
              <a:t> topic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characterized</a:t>
            </a:r>
            <a:r>
              <a:rPr lang="fr-FR" dirty="0"/>
              <a:t> by an </a:t>
            </a:r>
            <a:r>
              <a:rPr lang="fr-FR" dirty="0" err="1"/>
              <a:t>ordered</a:t>
            </a:r>
            <a:r>
              <a:rPr lang="fr-FR" dirty="0"/>
              <a:t> set of components (</a:t>
            </a:r>
            <a:r>
              <a:rPr lang="fr-FR" dirty="0" err="1"/>
              <a:t>words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Good </a:t>
            </a:r>
            <a:r>
              <a:rPr lang="fr-FR" dirty="0" err="1"/>
              <a:t>matching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extracted</a:t>
            </a:r>
            <a:r>
              <a:rPr lang="fr-FR" dirty="0"/>
              <a:t> topics and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guess</a:t>
            </a:r>
            <a:endParaRPr lang="fr-FR" dirty="0"/>
          </a:p>
          <a:p>
            <a:pPr lvl="2"/>
            <a:r>
              <a:rPr lang="fr-FR" dirty="0"/>
              <a:t>Topic #1 matches 1st mode</a:t>
            </a:r>
          </a:p>
          <a:p>
            <a:pPr lvl="1"/>
            <a:r>
              <a:rPr lang="fr-FR" dirty="0"/>
              <a:t>TOPIC components are USED </a:t>
            </a:r>
            <a:r>
              <a:rPr lang="fr-FR" dirty="0" err="1"/>
              <a:t>later</a:t>
            </a:r>
            <a:r>
              <a:rPr lang="fr-FR" dirty="0"/>
              <a:t> AS</a:t>
            </a:r>
            <a:br>
              <a:rPr lang="fr-FR" dirty="0"/>
            </a:br>
            <a:r>
              <a:rPr lang="fr-FR" dirty="0"/>
              <a:t>FEATURE</a:t>
            </a:r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41B5C2-F45B-DD4A-B502-77BE71FA5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250" y="4960132"/>
            <a:ext cx="5575978" cy="13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2847-3CA5-FB4E-8D60-D816BBD3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SPACE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EF482-598B-324E-B01C-5009B11A75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2D </a:t>
            </a:r>
            <a:r>
              <a:rPr lang="fr-FR" dirty="0" err="1"/>
              <a:t>features</a:t>
            </a:r>
            <a:r>
              <a:rPr lang="fr-FR" dirty="0"/>
              <a:t> distribution </a:t>
            </a:r>
            <a:r>
              <a:rPr lang="fr-FR" dirty="0" err="1"/>
              <a:t>visualization</a:t>
            </a:r>
            <a:r>
              <a:rPr lang="fr-FR" dirty="0"/>
              <a:t> </a:t>
            </a:r>
            <a:r>
              <a:rPr lang="fr-FR" dirty="0" err="1"/>
              <a:t>provides</a:t>
            </a:r>
            <a:br>
              <a:rPr lang="fr-FR" dirty="0"/>
            </a:br>
            <a:r>
              <a:rPr lang="fr-FR" dirty="0"/>
              <a:t>good </a:t>
            </a:r>
            <a:r>
              <a:rPr lang="fr-FR" dirty="0" err="1"/>
              <a:t>hintS</a:t>
            </a:r>
            <a:r>
              <a:rPr lang="fr-FR" dirty="0"/>
              <a:t> on classification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difficulty</a:t>
            </a:r>
            <a:endParaRPr lang="fr-FR" dirty="0"/>
          </a:p>
          <a:p>
            <a:r>
              <a:rPr lang="fr-FR" dirty="0"/>
              <a:t>USE </a:t>
            </a:r>
            <a:r>
              <a:rPr lang="fr-FR" b="1" dirty="0"/>
              <a:t>T-SNE</a:t>
            </a:r>
            <a:r>
              <a:rPr lang="fr-FR" dirty="0"/>
              <a:t> and </a:t>
            </a:r>
            <a:r>
              <a:rPr lang="fr-FR" b="1" dirty="0"/>
              <a:t>PCA</a:t>
            </a:r>
            <a:r>
              <a:rPr lang="fr-FR" dirty="0"/>
              <a:t> as dimension </a:t>
            </a:r>
            <a:r>
              <a:rPr lang="fr-FR" dirty="0" err="1"/>
              <a:t>reduction</a:t>
            </a:r>
            <a:endParaRPr lang="fr-FR" dirty="0"/>
          </a:p>
          <a:p>
            <a:r>
              <a:rPr lang="fr-FR" dirty="0"/>
              <a:t>Per label clusters are not </a:t>
            </a:r>
            <a:r>
              <a:rPr lang="fr-FR" dirty="0" err="1"/>
              <a:t>obviously</a:t>
            </a:r>
            <a:r>
              <a:rPr lang="fr-FR" dirty="0"/>
              <a:t> </a:t>
            </a:r>
            <a:r>
              <a:rPr lang="fr-FR" dirty="0" err="1"/>
              <a:t>separable</a:t>
            </a:r>
            <a:endParaRPr lang="fr-FR" dirty="0"/>
          </a:p>
          <a:p>
            <a:r>
              <a:rPr lang="fr-FR" dirty="0"/>
              <a:t>Simple bag of </a:t>
            </a:r>
            <a:r>
              <a:rPr lang="fr-FR" dirty="0" err="1"/>
              <a:t>words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enough</a:t>
            </a:r>
            <a:endParaRPr lang="fr-FR" dirty="0"/>
          </a:p>
          <a:p>
            <a:r>
              <a:rPr lang="fr-FR" dirty="0"/>
              <a:t>A more </a:t>
            </a:r>
            <a:r>
              <a:rPr lang="fr-FR" dirty="0" err="1"/>
              <a:t>suitable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</a:t>
            </a:r>
            <a:r>
              <a:rPr lang="fr-FR" dirty="0" err="1"/>
              <a:t>space</a:t>
            </a:r>
            <a:r>
              <a:rPr lang="fr-FR" dirty="0"/>
              <a:t> to </a:t>
            </a:r>
            <a:r>
              <a:rPr lang="fr-FR" dirty="0" err="1"/>
              <a:t>improve</a:t>
            </a:r>
            <a:br>
              <a:rPr lang="fr-FR" dirty="0"/>
            </a:br>
            <a:r>
              <a:rPr lang="fr-FR" dirty="0"/>
              <a:t>classification </a:t>
            </a:r>
            <a:r>
              <a:rPr lang="fr-FR" dirty="0" err="1"/>
              <a:t>separability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required</a:t>
            </a:r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91F55-366C-F24B-9B78-CB7830C7CAE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396" y="1707140"/>
            <a:ext cx="3226127" cy="3186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F1C6DF-3F25-5446-ACC0-42BF1152FAA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57" y="3686984"/>
            <a:ext cx="3332413" cy="317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31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DE10-7FA3-BD44-A0C5-74D008BDB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E78E9-E4DF-F94F-A56C-E885E4D9768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on train </a:t>
            </a:r>
            <a:r>
              <a:rPr lang="fr-FR" dirty="0" err="1"/>
              <a:t>text</a:t>
            </a:r>
            <a:r>
              <a:rPr lang="fr-FR" dirty="0"/>
              <a:t> corpus</a:t>
            </a:r>
          </a:p>
          <a:p>
            <a:pPr lvl="1"/>
            <a:r>
              <a:rPr lang="fr-FR" dirty="0"/>
              <a:t>Short </a:t>
            </a:r>
            <a:r>
              <a:rPr lang="fr-FR" dirty="0" err="1"/>
              <a:t>text</a:t>
            </a:r>
            <a:r>
              <a:rPr lang="fr-FR" dirty="0"/>
              <a:t> (</a:t>
            </a:r>
            <a:r>
              <a:rPr lang="fr-FR" dirty="0" err="1"/>
              <a:t>word</a:t>
            </a:r>
            <a:r>
              <a:rPr lang="fr-FR" dirty="0"/>
              <a:t> count </a:t>
            </a:r>
            <a:r>
              <a:rPr lang="fr-FR" dirty="0" err="1"/>
              <a:t>mean</a:t>
            </a:r>
            <a:r>
              <a:rPr lang="fr-FR" dirty="0"/>
              <a:t> = 10, high variance)</a:t>
            </a:r>
          </a:p>
          <a:p>
            <a:pPr lvl="1"/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misspelling</a:t>
            </a:r>
            <a:r>
              <a:rPr lang="fr-FR" dirty="0"/>
              <a:t> </a:t>
            </a:r>
            <a:r>
              <a:rPr lang="fr-FR" dirty="0" err="1"/>
              <a:t>estimated</a:t>
            </a:r>
            <a:r>
              <a:rPr lang="fr-FR" dirty="0"/>
              <a:t> rate (10%)</a:t>
            </a:r>
          </a:p>
          <a:p>
            <a:endParaRPr lang="fr-FR" dirty="0"/>
          </a:p>
          <a:p>
            <a:r>
              <a:rPr lang="fr-FR" dirty="0"/>
              <a:t>Multi-sentence document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mainly</a:t>
            </a:r>
            <a:r>
              <a:rPr lang="fr-FR" dirty="0"/>
              <a:t> </a:t>
            </a:r>
            <a:r>
              <a:rPr lang="fr-FR" dirty="0" err="1"/>
              <a:t>built</a:t>
            </a:r>
            <a:r>
              <a:rPr lang="fr-FR" dirty="0"/>
              <a:t> in 2 phases</a:t>
            </a:r>
          </a:p>
          <a:p>
            <a:pPr lvl="1"/>
            <a:r>
              <a:rPr lang="fr-FR" dirty="0" err="1"/>
              <a:t>Several</a:t>
            </a:r>
            <a:r>
              <a:rPr lang="fr-FR" dirty="0"/>
              <a:t> </a:t>
            </a:r>
            <a:r>
              <a:rPr lang="fr-FR" dirty="0" err="1"/>
              <a:t>sentenceS</a:t>
            </a:r>
            <a:r>
              <a:rPr lang="fr-FR" dirty="0"/>
              <a:t> to explicit the situation/</a:t>
            </a:r>
            <a:r>
              <a:rPr lang="fr-FR" dirty="0" err="1"/>
              <a:t>Context</a:t>
            </a:r>
            <a:endParaRPr lang="fr-FR" dirty="0"/>
          </a:p>
          <a:p>
            <a:pPr lvl="1"/>
            <a:r>
              <a:rPr lang="fr-FR" dirty="0"/>
              <a:t>Out of </a:t>
            </a:r>
            <a:r>
              <a:rPr lang="fr-FR" dirty="0" err="1"/>
              <a:t>context</a:t>
            </a:r>
            <a:r>
              <a:rPr lang="fr-FR" dirty="0"/>
              <a:t> question sentence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E86BE6-9182-4394-ABDE-C871B0248F2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576544" y="2135593"/>
            <a:ext cx="3086719" cy="2204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70DEAD-79B8-4466-8B15-83D119551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7888" y="3117086"/>
            <a:ext cx="3966871" cy="1528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912B58-F5C5-4C2D-826B-056A4A131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774" y="5791196"/>
            <a:ext cx="7980648" cy="37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6460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2788</TotalTime>
  <Words>2254</Words>
  <Application>Microsoft Macintosh PowerPoint</Application>
  <PresentationFormat>Widescreen</PresentationFormat>
  <Paragraphs>383</Paragraphs>
  <Slides>44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Times New Roman</vt:lpstr>
      <vt:lpstr>Tw Cen MT</vt:lpstr>
      <vt:lpstr>Droplet</vt:lpstr>
      <vt:lpstr>COMPARATIVE STUDY TO SOLVE TEXT CATEGORIZATION</vt:lpstr>
      <vt:lpstr>PROJECT MOTIVATION</vt:lpstr>
      <vt:lpstr>WORKBENCH ENvironment</vt:lpstr>
      <vt:lpstr>Data exploration</vt:lpstr>
      <vt:lpstr>Text samples</vt:lpstr>
      <vt:lpstr>TARGET ANALYSIS</vt:lpstr>
      <vt:lpstr>LABEL meaning/TOPIC EXTRACTION</vt:lpstr>
      <vt:lpstr>FEATURE SPACE DISTRIBUTION</vt:lpstr>
      <vt:lpstr>TEXT ANATOMY</vt:lpstr>
      <vt:lpstr>Named entity statistics</vt:lpstr>
      <vt:lpstr>High level MODELING PIPELINE</vt:lpstr>
      <vt:lpstr>TEXT PREPROCESSING</vt:lpstr>
      <vt:lpstr>spelling correction</vt:lpstr>
      <vt:lpstr>TEXT ANNOTATION/TAGGING</vt:lpstr>
      <vt:lpstr>Text cleansing / normalization</vt:lpstr>
      <vt:lpstr>CLASSICAL TECHNIQUES</vt:lpstr>
      <vt:lpstr>Modeling elaboration</vt:lpstr>
      <vt:lpstr>Text vectorization</vt:lpstr>
      <vt:lpstr>Text Statistics AS eXTRA FEATURE</vt:lpstr>
      <vt:lpstr>Topic likelihood feature</vt:lpstr>
      <vt:lpstr>Classical method pipeline overview</vt:lpstr>
      <vt:lpstr>hyper-parameters SEARCH</vt:lpstr>
      <vt:lpstr>Performance resultS</vt:lpstr>
      <vt:lpstr>Context ambiguity</vt:lpstr>
      <vt:lpstr>DEEP LEARNING</vt:lpstr>
      <vt:lpstr>NN Modeling elaboration</vt:lpstr>
      <vt:lpstr>Word embedding</vt:lpstr>
      <vt:lpstr>Out of vocabulary handling</vt:lpstr>
      <vt:lpstr>Architecture candidates</vt:lpstr>
      <vt:lpstr>Dense neural network</vt:lpstr>
      <vt:lpstr>RNN architecture with LSTM unit</vt:lpstr>
      <vt:lpstr>CNN architecture</vt:lpstr>
      <vt:lpstr>Architecture / Hyper-parameters search</vt:lpstr>
      <vt:lpstr>NN Tuning</vt:lpstr>
      <vt:lpstr>Performance results</vt:lpstr>
      <vt:lpstr>Modeling comparison</vt:lpstr>
      <vt:lpstr>Model interpretability</vt:lpstr>
      <vt:lpstr>TOOLING</vt:lpstr>
      <vt:lpstr>substainability</vt:lpstr>
      <vt:lpstr>STATE OF ART</vt:lpstr>
      <vt:lpstr>Too Few Samples/Too Many Target Effects</vt:lpstr>
      <vt:lpstr>takeaways</vt:lpstr>
      <vt:lpstr>appendix</vt:lpstr>
      <vt:lpstr>One last 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STUDY TO SOLVE TEXT CATEGORIZATION</dc:title>
  <dc:creator>Microsoft Office User</dc:creator>
  <cp:lastModifiedBy>Jacques Doan</cp:lastModifiedBy>
  <cp:revision>898</cp:revision>
  <cp:lastPrinted>2018-10-22T20:13:06Z</cp:lastPrinted>
  <dcterms:created xsi:type="dcterms:W3CDTF">2018-10-03T16:35:13Z</dcterms:created>
  <dcterms:modified xsi:type="dcterms:W3CDTF">2018-10-22T20:58:37Z</dcterms:modified>
</cp:coreProperties>
</file>

<file path=docProps/thumbnail.jpeg>
</file>